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</p:sldIdLst>
  <p:sldSz cy="6858000" cx="12192000"/>
  <p:notesSz cx="6858000" cy="9144000"/>
  <p:embeddedFontLst>
    <p:embeddedFont>
      <p:font typeface="Roboto"/>
      <p:regular r:id="rId167"/>
      <p:bold r:id="rId168"/>
      <p:italic r:id="rId169"/>
      <p:boldItalic r:id="rId170"/>
    </p:embeddedFont>
    <p:embeddedFont>
      <p:font typeface="Gill Sans"/>
      <p:regular r:id="rId171"/>
      <p:bold r:id="rId1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3" roundtripDataSignature="AMtx7mhCHbXNnZB8h18SNmweByDYrzaV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52781CA-8F36-49BF-A717-302AFC9823E0}">
  <a:tblStyle styleId="{B52781CA-8F36-49BF-A717-302AFC9823E0}" styleName="Table_0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3E7E8"/>
          </a:solidFill>
        </a:fill>
      </a:tcStyle>
    </a:wholeTbl>
    <a:band1H>
      <a:tcTxStyle/>
      <a:tcStyle>
        <a:fill>
          <a:solidFill>
            <a:srgbClr val="E5CBCD"/>
          </a:solidFill>
        </a:fill>
      </a:tcStyle>
    </a:band1H>
    <a:band2H>
      <a:tcTxStyle/>
    </a:band2H>
    <a:band1V>
      <a:tcTxStyle/>
      <a:tcStyle>
        <a:fill>
          <a:solidFill>
            <a:srgbClr val="E5CBCD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11B7B50C-2CA7-4AC4-BAF7-6CE91CFB03C1}" styleName="Table_1">
    <a:wholeTbl>
      <a:tcTxStyle b="off" i="off">
        <a:font>
          <a:latin typeface="Gill Sans MT"/>
          <a:ea typeface="Gill Sans MT"/>
          <a:cs typeface="Gill Sans M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AF0"/>
          </a:solidFill>
        </a:fill>
      </a:tcStyle>
    </a:wholeTbl>
    <a:band1H>
      <a:tcTxStyle/>
      <a:tcStyle>
        <a:fill>
          <a:solidFill>
            <a:srgbClr val="D0D4E0"/>
          </a:solidFill>
        </a:fill>
      </a:tcStyle>
    </a:band1H>
    <a:band2H>
      <a:tcTxStyle/>
    </a:band2H>
    <a:band1V>
      <a:tcTxStyle/>
      <a:tcStyle>
        <a:fill>
          <a:solidFill>
            <a:srgbClr val="D0D4E0"/>
          </a:solidFill>
        </a:fill>
      </a:tcStyle>
    </a:band1V>
    <a:band2V>
      <a:tcTxStyle/>
    </a:band2V>
    <a:la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ill Sans MT"/>
          <a:ea typeface="Gill Sans MT"/>
          <a:cs typeface="Gill Sans M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/>
    </a:neCell>
    <a:nwCell>
      <a:tcTxStyle/>
    </a:nwCell>
  </a:tblStyle>
  <a:tblStyle styleId="{4DCD10D0-C54E-4F53-AD94-8554D7AE522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F1F6221-50C6-4715-991E-321E97F3FD5C}" styleName="Table_3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173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font" Target="fonts/GillSans-bold.fntdata"/><Relationship Id="rId65" Type="http://schemas.openxmlformats.org/officeDocument/2006/relationships/slide" Target="slides/slide60.xml"/><Relationship Id="rId171" Type="http://schemas.openxmlformats.org/officeDocument/2006/relationships/font" Target="fonts/GillSans-regular.fntdata"/><Relationship Id="rId68" Type="http://schemas.openxmlformats.org/officeDocument/2006/relationships/slide" Target="slides/slide63.xml"/><Relationship Id="rId170" Type="http://schemas.openxmlformats.org/officeDocument/2006/relationships/font" Target="fonts/Roboto-boldItalic.fntdata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font" Target="fonts/Roboto-italic.fntdata"/><Relationship Id="rId168" Type="http://schemas.openxmlformats.org/officeDocument/2006/relationships/font" Target="fonts/Roboto-bold.fntdata"/><Relationship Id="rId167" Type="http://schemas.openxmlformats.org/officeDocument/2006/relationships/font" Target="fonts/Roboto-regular.fntdata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04a2bb3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1104a2bb3c4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104a2bb3c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104a2bb3c4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104a2bb3c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g1104a2bb3c4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104a2bb3c4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g1104a2bb3c4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04a2bb3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04a2bb3c4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ce822b913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gce822b9132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ce822b9132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ce822b9132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ce822b9132_0_2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ce822b913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ce822b9132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ce822b9132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04a2bb3c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104a2bb3c4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e822b9132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e822b9132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104a2bb3c4_0_4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104a2bb3c4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1104a2bb3c4_0_4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1104a2bb3c4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104a2bb3c4_0_5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104a2bb3c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ce822b913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ce822b913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ce822b913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gce822b913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ce822b91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gce822b9132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104a2bb3c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104a2bb3c4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104a2bb3c4_0_3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1104a2bb3c4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ce822b913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gce822b9132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ce822b913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7" name="Google Shape;1137;gce822b9132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ce822b9132_0_2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ce822b913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ce822b9132_0_3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ce822b913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e822b9132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ce822b913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ce822b9132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gce822b9132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1104a2bb3c4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1104a2bb3c4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e822b9132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gce822b9132_0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1104a2bb3c4_0_3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1104a2bb3c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4a2bb3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4a2bb3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104a2bb3c4_0_3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104a2bb3c4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1104a2bb3c4_0_3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1104a2bb3c4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ce822b9132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ce822b913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gce822b913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gce822b9132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104a2bb3c4_0_4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6" name="Google Shape;1226;g1104a2bb3c4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ce822b9132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ce822b913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1104a2bb3c4_0_4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1104a2bb3c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ce822b9132_0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ce822b9132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ce822b9132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ce822b913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ce822b9132_0_3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ce822b913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4a2bb3c4_0_2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04a2bb3c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1104a2bb3c4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1104a2bb3c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104a2bb3c4_0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104a2bb3c4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104a2bb3c4_0_4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104a2bb3c4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g1104a2bb3c4_0_4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1" name="Google Shape;1291;g1104a2bb3c4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1104a2bb3c4_0_4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8" name="Google Shape;1298;g1104a2bb3c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1104a2bb3c4_0_4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1104a2bb3c4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1104a2bb3c4_0_4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1104a2bb3c4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104a2bb3c4_0_4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1104a2bb3c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ce822b9132_0_3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2" name="Google Shape;1322;gce822b9132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cc5cfa0f4a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cc5cfa0f4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04a2bb3c4_0_2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04a2bb3c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cc5cfa0f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cc5cfa0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04a2bb3c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04a2bb3c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cbdb6bb5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cbdb6bb51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bdb6bb51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cbdb6bb516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cbdb6bb516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0" name="Google Shape;260;gcbdb6bb516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4a2bb3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1104a2bb3c4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04a2bb3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104a2bb3c4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04a2bb3c4_0_3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04a2bb3c4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04a2bb3c4_0_3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04a2bb3c4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04a2bb3c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104a2bb3c4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104a2bb3c4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104a2bb3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04a2bb3c4_0_2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04a2bb3c4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04a2bb3c4_0_3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04a2bb3c4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bdb6bb516_0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bdb6bb51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4a2bb3c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104a2bb3c4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104a2bb3c4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104a2bb3c4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04a2bb3c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1104a2bb3c4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c7e4fba76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c7e4fba76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4a2bb3c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104a2bb3c4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04a2bb3c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104a2bb3c4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ce822b9132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ce822b91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ce822b9132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ce822b913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ce822b913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ce822b913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ce822b913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ce822b91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ce822b9132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ce822b913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ce822b913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ce822b913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ce822b9132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ce822b913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104a2bb3c4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g1104a2bb3c4_0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86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6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sz="180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8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6"/>
          <p:cNvSpPr txBox="1"/>
          <p:nvPr>
            <p:ph idx="11" type="ftr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6"/>
          <p:cNvSpPr txBox="1"/>
          <p:nvPr>
            <p:ph idx="12" type="sldNum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8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5"/>
          <p:cNvSpPr txBox="1"/>
          <p:nvPr>
            <p:ph idx="1" type="body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9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9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9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6"/>
          <p:cNvSpPr txBox="1"/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96"/>
          <p:cNvSpPr txBox="1"/>
          <p:nvPr>
            <p:ph idx="1" type="body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96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96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96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96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7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7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7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" name="Google Shape;27;p8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8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8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8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9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9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9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8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0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0"/>
          <p:cNvSpPr txBox="1"/>
          <p:nvPr>
            <p:ph idx="1" type="body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90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0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0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4" name="Google Shape;44;p90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1"/>
          <p:cNvSpPr txBox="1"/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1"/>
          <p:cNvSpPr txBox="1"/>
          <p:nvPr>
            <p:ph idx="1" type="body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91"/>
          <p:cNvSpPr txBox="1"/>
          <p:nvPr>
            <p:ph idx="2" type="body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91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91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1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" name="Google Shape;52;p9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2"/>
          <p:cNvSpPr txBox="1"/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2"/>
          <p:cNvSpPr txBox="1"/>
          <p:nvPr>
            <p:ph idx="1" type="body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92"/>
          <p:cNvSpPr txBox="1"/>
          <p:nvPr>
            <p:ph idx="2" type="body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92"/>
          <p:cNvSpPr txBox="1"/>
          <p:nvPr>
            <p:ph idx="3" type="body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b="0" sz="2200" cap="none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92"/>
          <p:cNvSpPr txBox="1"/>
          <p:nvPr>
            <p:ph idx="4" type="body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92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2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2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92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3"/>
          <p:cNvSpPr txBox="1"/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3"/>
          <p:cNvSpPr txBox="1"/>
          <p:nvPr>
            <p:ph idx="1" type="body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93"/>
          <p:cNvSpPr txBox="1"/>
          <p:nvPr>
            <p:ph idx="2" type="body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3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3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93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93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4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94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sx="98000" rotWithShape="0" algn="tl" dir="4740000" dist="228600" sy="98000">
                <a:srgbClr val="000000">
                  <a:alpha val="33725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94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cap="flat" cmpd="sng" w="50800">
              <a:solidFill>
                <a:srgbClr val="19191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94"/>
          <p:cNvSpPr txBox="1"/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4"/>
          <p:cNvSpPr/>
          <p:nvPr>
            <p:ph idx="2" type="pic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77" name="Google Shape;77;p94"/>
          <p:cNvSpPr txBox="1"/>
          <p:nvPr>
            <p:ph idx="1" type="body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94"/>
          <p:cNvSpPr txBox="1"/>
          <p:nvPr>
            <p:ph idx="10" type="dt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4"/>
          <p:cNvSpPr txBox="1"/>
          <p:nvPr>
            <p:ph idx="11" type="ftr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4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94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5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" name="Google Shape;7;p85"/>
          <p:cNvPicPr preferRelativeResize="0"/>
          <p:nvPr/>
        </p:nvPicPr>
        <p:blipFill rotWithShape="1">
          <a:blip r:embed="rId1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8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b="0" i="0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" name="Google Shape;9;p8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85"/>
          <p:cNvSpPr txBox="1"/>
          <p:nvPr>
            <p:ph idx="10" type="dt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" name="Google Shape;11;p85"/>
          <p:cNvSpPr txBox="1"/>
          <p:nvPr>
            <p:ph idx="11" type="ftr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85"/>
          <p:cNvSpPr txBox="1"/>
          <p:nvPr>
            <p:ph idx="12" type="sldNum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800" u="none" cap="none" strike="noStrik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85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77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6.png"/><Relationship Id="rId4" Type="http://schemas.openxmlformats.org/officeDocument/2006/relationships/hyperlink" Target="https://www.datasciencecentral.com/profiles/blogs/logistic-regression-as-a-neural-network" TargetMode="External"/><Relationship Id="rId5" Type="http://schemas.openxmlformats.org/officeDocument/2006/relationships/image" Target="../media/image102.png"/><Relationship Id="rId6" Type="http://schemas.openxmlformats.org/officeDocument/2006/relationships/image" Target="../media/image97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1.png"/><Relationship Id="rId4" Type="http://schemas.openxmlformats.org/officeDocument/2006/relationships/hyperlink" Target="http://en.wikipedia.org/wiki/Likelihood_function" TargetMode="External"/><Relationship Id="rId5" Type="http://schemas.openxmlformats.org/officeDocument/2006/relationships/image" Target="../media/image103.png"/><Relationship Id="rId6" Type="http://schemas.openxmlformats.org/officeDocument/2006/relationships/image" Target="../media/image105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6.xml"/><Relationship Id="rId3" Type="http://schemas.openxmlformats.org/officeDocument/2006/relationships/hyperlink" Target="http://en.wikipedia.org/wiki/Cross_entropy" TargetMode="External"/><Relationship Id="rId4" Type="http://schemas.openxmlformats.org/officeDocument/2006/relationships/image" Target="../media/image106.png"/><Relationship Id="rId5" Type="http://schemas.openxmlformats.org/officeDocument/2006/relationships/image" Target="../media/image10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5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0.png"/><Relationship Id="rId4" Type="http://schemas.openxmlformats.org/officeDocument/2006/relationships/image" Target="../media/image109.png"/><Relationship Id="rId5" Type="http://schemas.openxmlformats.org/officeDocument/2006/relationships/image" Target="../media/image12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8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7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23.png"/><Relationship Id="rId4" Type="http://schemas.openxmlformats.org/officeDocument/2006/relationships/image" Target="../media/image12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22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2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2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6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63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30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35.png"/><Relationship Id="rId4" Type="http://schemas.openxmlformats.org/officeDocument/2006/relationships/image" Target="../media/image13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9.png"/><Relationship Id="rId4" Type="http://schemas.openxmlformats.org/officeDocument/2006/relationships/image" Target="../media/image1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1.png"/><Relationship Id="rId4" Type="http://schemas.openxmlformats.org/officeDocument/2006/relationships/image" Target="../media/image138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6.png"/><Relationship Id="rId4" Type="http://schemas.openxmlformats.org/officeDocument/2006/relationships/image" Target="../media/image137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45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47.png"/><Relationship Id="rId4" Type="http://schemas.openxmlformats.org/officeDocument/2006/relationships/image" Target="../media/image144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46.png"/><Relationship Id="rId4" Type="http://schemas.openxmlformats.org/officeDocument/2006/relationships/image" Target="../media/image143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48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50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54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5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52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9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9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58.png"/><Relationship Id="rId4" Type="http://schemas.openxmlformats.org/officeDocument/2006/relationships/image" Target="../media/image160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64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66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62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65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7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67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68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55.png"/><Relationship Id="rId4" Type="http://schemas.openxmlformats.org/officeDocument/2006/relationships/image" Target="../media/image1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towardsdatascience.com/skip-gram-nlp-context-words-prediction-algorithm-5bbf34f84e0c" TargetMode="External"/><Relationship Id="rId4" Type="http://schemas.openxmlformats.org/officeDocument/2006/relationships/hyperlink" Target="https://towardsdatascience.com/word2vec-skip-gram-model-part-1-intuition-78614e4d6e0b" TargetMode="External"/><Relationship Id="rId5" Type="http://schemas.openxmlformats.org/officeDocument/2006/relationships/hyperlink" Target="https://arxiv.org/pdf/1901.09785.pdf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Relationship Id="rId4" Type="http://schemas.openxmlformats.org/officeDocument/2006/relationships/hyperlink" Target="https://jalammar.github.io/illustrated-word2vec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41.png"/><Relationship Id="rId6" Type="http://schemas.openxmlformats.org/officeDocument/2006/relationships/image" Target="../media/image27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jpg"/><Relationship Id="rId4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jpg"/><Relationship Id="rId4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4.png"/><Relationship Id="rId4" Type="http://schemas.openxmlformats.org/officeDocument/2006/relationships/image" Target="../media/image64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8.png"/><Relationship Id="rId4" Type="http://schemas.openxmlformats.org/officeDocument/2006/relationships/image" Target="../media/image72.png"/><Relationship Id="rId5" Type="http://schemas.openxmlformats.org/officeDocument/2006/relationships/image" Target="../media/image6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Relationship Id="rId4" Type="http://schemas.openxmlformats.org/officeDocument/2006/relationships/image" Target="../media/image84.png"/><Relationship Id="rId5" Type="http://schemas.openxmlformats.org/officeDocument/2006/relationships/image" Target="../media/image1.jpg"/><Relationship Id="rId6" Type="http://schemas.openxmlformats.org/officeDocument/2006/relationships/image" Target="../media/image7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1.png"/><Relationship Id="rId4" Type="http://schemas.openxmlformats.org/officeDocument/2006/relationships/image" Target="../media/image7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2.png"/><Relationship Id="rId4" Type="http://schemas.openxmlformats.org/officeDocument/2006/relationships/image" Target="../media/image78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5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image" Target="../media/image89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scholar.google.com/citations?user=kukA0LcAAAAJ&amp;hl=en&amp;oi=sra" TargetMode="External"/><Relationship Id="rId4" Type="http://schemas.openxmlformats.org/officeDocument/2006/relationships/hyperlink" Target="https://scholar.google.com/citations?user=oBu8kMMAAAAJ&amp;hl=en&amp;oi=sra" TargetMode="External"/><Relationship Id="rId5" Type="http://schemas.openxmlformats.org/officeDocument/2006/relationships/hyperlink" Target="https://scholar.google.com/citations?user=x04W_mMAAAAJ&amp;hl=en&amp;oi=sra" TargetMode="External"/><Relationship Id="rId6" Type="http://schemas.openxmlformats.org/officeDocument/2006/relationships/hyperlink" Target="https://scholar.google.com/citations?user=TKvd_Z4AAAAJ&amp;hl=en&amp;oi=sra" TargetMode="External"/><Relationship Id="rId7" Type="http://schemas.openxmlformats.org/officeDocument/2006/relationships/hyperlink" Target="https://scholar.google.com/citations?user=HBtozdUAAAAJ&amp;hl=en&amp;oi=sra" TargetMode="External"/><Relationship Id="rId8" Type="http://schemas.openxmlformats.org/officeDocument/2006/relationships/hyperlink" Target="http://papers.nips.cc/paper/5021-distributed-representations-of-words-and-phrases-and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4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5.png"/><Relationship Id="rId4" Type="http://schemas.openxmlformats.org/officeDocument/2006/relationships/image" Target="../media/image9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16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1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104a2bb3c4_0_0"/>
          <p:cNvSpPr txBox="1"/>
          <p:nvPr>
            <p:ph type="title"/>
          </p:nvPr>
        </p:nvSpPr>
        <p:spPr>
          <a:xfrm>
            <a:off x="1625346" y="918972"/>
            <a:ext cx="6960900" cy="264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Font typeface="Georgia"/>
              <a:buNone/>
            </a:pPr>
            <a:r>
              <a:rPr lang="en-US"/>
              <a:t>LANGUAGE MODELS</a:t>
            </a:r>
            <a:endParaRPr/>
          </a:p>
        </p:txBody>
      </p:sp>
      <p:sp>
        <p:nvSpPr>
          <p:cNvPr id="101" name="Google Shape;101;g1104a2bb3c4_0_0"/>
          <p:cNvSpPr txBox="1"/>
          <p:nvPr>
            <p:ph idx="1" type="body"/>
          </p:nvPr>
        </p:nvSpPr>
        <p:spPr>
          <a:xfrm>
            <a:off x="1624331" y="3765042"/>
            <a:ext cx="67893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300"/>
              <a:t>Statistical Language Model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104a2bb3c4_0_48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Predicting words to complete sequences</a:t>
            </a:r>
            <a:endParaRPr/>
          </a:p>
        </p:txBody>
      </p:sp>
      <p:sp>
        <p:nvSpPr>
          <p:cNvPr id="161" name="Google Shape;161;g1104a2bb3c4_0_48"/>
          <p:cNvSpPr txBox="1"/>
          <p:nvPr>
            <p:ph idx="1" type="body"/>
          </p:nvPr>
        </p:nvSpPr>
        <p:spPr>
          <a:xfrm>
            <a:off x="910800" y="1850574"/>
            <a:ext cx="9229200" cy="33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Given a sequence 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 – predicting next word w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Predicted word w = Maximum_Likelihood_EstimateP(w|w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)</a:t>
            </a:r>
            <a:endParaRPr/>
          </a:p>
          <a:p>
            <a:pPr indent="-2413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baseline="-25000" lang="en-US" sz="2400"/>
              <a:t>Without enough data to compute probabilities – models are meaningless</a:t>
            </a:r>
            <a:r>
              <a:rPr lang="en-US" sz="2400"/>
              <a:t> </a:t>
            </a:r>
            <a:endParaRPr sz="2400"/>
          </a:p>
          <a:p>
            <a:pPr indent="-2413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baseline="-25000" sz="2400"/>
          </a:p>
          <a:p>
            <a:pPr indent="-254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104a2bb3c4_0_37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MEANING IS EXTRACTED FROM COOCCURRENCE PROBABILITIES</a:t>
            </a:r>
            <a:endParaRPr/>
          </a:p>
        </p:txBody>
      </p:sp>
      <p:sp>
        <p:nvSpPr>
          <p:cNvPr id="868" name="Google Shape;868;g1104a2bb3c4_0_378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Let </a:t>
            </a:r>
            <a:r>
              <a:rPr b="1" lang="en-US" sz="5600"/>
              <a:t>i = ice</a:t>
            </a:r>
            <a:r>
              <a:rPr lang="en-US" sz="5600"/>
              <a:t> and </a:t>
            </a:r>
            <a:r>
              <a:rPr b="1" lang="en-US" sz="5600"/>
              <a:t>j = steam</a:t>
            </a:r>
            <a:r>
              <a:rPr lang="en-US" sz="5600"/>
              <a:t> be two words for which we want to test closeness of meaning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 Relationship of these words can be determined by studying the ratio of their co-occurrence probabilities with various other </a:t>
            </a:r>
            <a:r>
              <a:rPr b="1" lang="en-US" sz="5600"/>
              <a:t>probe words k</a:t>
            </a:r>
            <a:endParaRPr sz="5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water – then it is related to both I and j equally strongly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solid – then it is related more strongly to ice than steam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gas – then it is related more strongly to steam then 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fashion – then it is related to neither 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104a2bb3c4_0_37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874" name="Google Shape;874;g1104a2bb3c4_0_3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300" y="0"/>
            <a:ext cx="9914649" cy="6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6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CLASSIFICATION TASK</a:t>
            </a:r>
            <a:endParaRPr/>
          </a:p>
        </p:txBody>
      </p:sp>
      <p:sp>
        <p:nvSpPr>
          <p:cNvPr id="880" name="Google Shape;880;p62"/>
          <p:cNvSpPr txBox="1"/>
          <p:nvPr>
            <p:ph idx="1" type="body"/>
          </p:nvPr>
        </p:nvSpPr>
        <p:spPr>
          <a:xfrm>
            <a:off x="1451575" y="2015724"/>
            <a:ext cx="9603300" cy="37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413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Predict labels for a data sample after learning from training data</a:t>
            </a:r>
            <a:endParaRPr sz="175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Training data – {x</a:t>
            </a:r>
            <a:r>
              <a:rPr baseline="-25000" lang="en-US" sz="1750"/>
              <a:t>i</a:t>
            </a:r>
            <a:r>
              <a:rPr lang="en-US" sz="1750"/>
              <a:t>,y</a:t>
            </a:r>
            <a:r>
              <a:rPr baseline="-25000" lang="en-US" sz="1750"/>
              <a:t>i</a:t>
            </a:r>
            <a:r>
              <a:rPr lang="en-US" sz="1750"/>
              <a:t>}, i=1,N</a:t>
            </a:r>
            <a:endParaRPr sz="1750"/>
          </a:p>
          <a:p>
            <a:pPr indent="-2413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50"/>
              <a:buChar char="•"/>
            </a:pPr>
            <a:r>
              <a:rPr lang="en-US" sz="1750"/>
              <a:t>Class Labels</a:t>
            </a:r>
            <a:endParaRPr sz="1750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Sentiment labels – Positive / Negative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Emotion labels – Surprise/ Anger / Joy / Fear /Happy / Sad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News categories – </a:t>
            </a:r>
            <a:r>
              <a:rPr b="1" lang="en-US" sz="1595"/>
              <a:t>P</a:t>
            </a:r>
            <a:r>
              <a:rPr lang="en-US" sz="1595"/>
              <a:t>(political) </a:t>
            </a:r>
            <a:r>
              <a:rPr b="1" lang="en-US" sz="1595"/>
              <a:t>E</a:t>
            </a:r>
            <a:r>
              <a:rPr lang="en-US" sz="1595"/>
              <a:t>(Economy) </a:t>
            </a:r>
            <a:r>
              <a:rPr b="1" lang="en-US" sz="1595"/>
              <a:t>S</a:t>
            </a:r>
            <a:r>
              <a:rPr lang="en-US" sz="1595"/>
              <a:t>(Social) </a:t>
            </a:r>
            <a:r>
              <a:rPr b="1" lang="en-US" sz="1595"/>
              <a:t>T</a:t>
            </a:r>
            <a:r>
              <a:rPr lang="en-US" sz="1595"/>
              <a:t>(Technology) </a:t>
            </a:r>
            <a:r>
              <a:rPr b="1" lang="en-US" sz="1595"/>
              <a:t>E</a:t>
            </a:r>
            <a:r>
              <a:rPr lang="en-US" sz="1595"/>
              <a:t>(Environment) </a:t>
            </a:r>
            <a:r>
              <a:rPr b="1" lang="en-US" sz="1595"/>
              <a:t>L</a:t>
            </a:r>
            <a:r>
              <a:rPr lang="en-US" sz="1595"/>
              <a:t>(Legal)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Stock Market News – Buy / Sell</a:t>
            </a:r>
            <a:endParaRPr sz="1595"/>
          </a:p>
          <a:p>
            <a:pPr indent="-2413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595"/>
              <a:buChar char="•"/>
            </a:pPr>
            <a:r>
              <a:rPr lang="en-US" sz="1595"/>
              <a:t>Named Entities </a:t>
            </a:r>
            <a:endParaRPr sz="1595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b="1" lang="en-US" sz="1440"/>
              <a:t>Donald Trump</a:t>
            </a:r>
            <a:r>
              <a:rPr lang="en-US" sz="1440"/>
              <a:t> (label: PERSON) visited </a:t>
            </a:r>
            <a:r>
              <a:rPr b="1" lang="en-US" sz="1440"/>
              <a:t>Ahmedabad </a:t>
            </a:r>
            <a:r>
              <a:rPr lang="en-US" sz="1440"/>
              <a:t>(label: LOCATION).</a:t>
            </a:r>
            <a:endParaRPr sz="1440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lang="en-US" sz="1440"/>
              <a:t>I bought this book for </a:t>
            </a:r>
            <a:r>
              <a:rPr b="1" lang="en-US" sz="1440"/>
              <a:t>Rs. 650</a:t>
            </a:r>
            <a:r>
              <a:rPr lang="en-US" sz="1440"/>
              <a:t> (Label: Currency) </a:t>
            </a:r>
            <a:endParaRPr sz="1440"/>
          </a:p>
          <a:p>
            <a:pPr indent="-2413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40"/>
              <a:buChar char="•"/>
            </a:pPr>
            <a:r>
              <a:rPr lang="en-US" sz="1440"/>
              <a:t>I took a </a:t>
            </a:r>
            <a:r>
              <a:rPr b="1" lang="en-US" sz="1440"/>
              <a:t>Pentanerve</a:t>
            </a:r>
            <a:r>
              <a:rPr lang="en-US" sz="1440"/>
              <a:t> (label:DRUG) for my </a:t>
            </a:r>
            <a:r>
              <a:rPr b="1" lang="en-US" sz="1440"/>
              <a:t>back-pain</a:t>
            </a:r>
            <a:r>
              <a:rPr lang="en-US" sz="1440"/>
              <a:t> (label: SYMPTOM) but it  has left me </a:t>
            </a:r>
            <a:r>
              <a:rPr b="1" lang="en-US" sz="1440"/>
              <a:t>lethargic</a:t>
            </a:r>
            <a:r>
              <a:rPr lang="en-US" sz="1440"/>
              <a:t> (label: Adverse Effect) </a:t>
            </a:r>
            <a:endParaRPr sz="1440"/>
          </a:p>
        </p:txBody>
      </p:sp>
      <p:sp>
        <p:nvSpPr>
          <p:cNvPr id="881" name="Google Shape;881;p62"/>
          <p:cNvSpPr txBox="1"/>
          <p:nvPr/>
        </p:nvSpPr>
        <p:spPr>
          <a:xfrm>
            <a:off x="8909323" y="4242238"/>
            <a:ext cx="3182100" cy="646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Input can be words / phrases sentences / documents 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0389" y="2051332"/>
            <a:ext cx="5119536" cy="3148134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6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SIMPLEST CASE</a:t>
            </a:r>
            <a:endParaRPr/>
          </a:p>
        </p:txBody>
      </p:sp>
      <p:pic>
        <p:nvPicPr>
          <p:cNvPr id="888" name="Google Shape;88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9936" y="263134"/>
            <a:ext cx="5177521" cy="566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 SIMPLE NEURAL NETWORK TO LEARN A LOGISTIC REGRESSION CLASSIFIER</a:t>
            </a:r>
            <a:endParaRPr/>
          </a:p>
        </p:txBody>
      </p:sp>
      <p:pic>
        <p:nvPicPr>
          <p:cNvPr id="894" name="Google Shape;89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8175" y="2170366"/>
            <a:ext cx="6654034" cy="2517267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95" name="Google Shape;895;p64"/>
          <p:cNvSpPr/>
          <p:nvPr/>
        </p:nvSpPr>
        <p:spPr>
          <a:xfrm>
            <a:off x="3793351" y="6505492"/>
            <a:ext cx="85424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https://www.datasciencecentral.com/profiles/blogs/logistic-regression-as-a-neural-network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96" name="Google Shape;896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84943" y="2219345"/>
            <a:ext cx="4985135" cy="338484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64"/>
          <p:cNvSpPr txBox="1"/>
          <p:nvPr/>
        </p:nvSpPr>
        <p:spPr>
          <a:xfrm>
            <a:off x="2487899" y="5004245"/>
            <a:ext cx="191154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Binary Classifier</a:t>
            </a:r>
            <a:endParaRPr/>
          </a:p>
        </p:txBody>
      </p:sp>
      <p:sp>
        <p:nvSpPr>
          <p:cNvPr id="898" name="Google Shape;898;p64"/>
          <p:cNvSpPr/>
          <p:nvPr/>
        </p:nvSpPr>
        <p:spPr>
          <a:xfrm>
            <a:off x="292699" y="5373577"/>
            <a:ext cx="665403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Takes in any number of inputs and constrains the output to be between 0 and 1.</a:t>
            </a:r>
            <a:endParaRPr/>
          </a:p>
        </p:txBody>
      </p:sp>
      <p:pic>
        <p:nvPicPr>
          <p:cNvPr id="899" name="Google Shape;899;p6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0545" y="5636643"/>
            <a:ext cx="4194678" cy="797526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6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THE NEURAL NETWORK WITH LOGISTIC REGRESSION OUTPUT FUNCTION</a:t>
            </a:r>
            <a:endParaRPr/>
          </a:p>
        </p:txBody>
      </p:sp>
      <p:pic>
        <p:nvPicPr>
          <p:cNvPr id="905" name="Google Shape;905;p65"/>
          <p:cNvPicPr preferRelativeResize="0"/>
          <p:nvPr/>
        </p:nvPicPr>
        <p:blipFill rotWithShape="1">
          <a:blip r:embed="rId3">
            <a:alphaModFix/>
          </a:blip>
          <a:srcRect b="39900" l="31000" r="41906" t="44800"/>
          <a:stretch/>
        </p:blipFill>
        <p:spPr>
          <a:xfrm>
            <a:off x="1030715" y="2081639"/>
            <a:ext cx="5222501" cy="1658835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 txBox="1"/>
          <p:nvPr/>
        </p:nvSpPr>
        <p:spPr>
          <a:xfrm>
            <a:off x="0" y="1896973"/>
            <a:ext cx="1715534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Logistic function</a:t>
            </a:r>
            <a:endParaRPr/>
          </a:p>
        </p:txBody>
      </p:sp>
      <p:sp>
        <p:nvSpPr>
          <p:cNvPr id="907" name="Google Shape;907;p65"/>
          <p:cNvSpPr txBox="1"/>
          <p:nvPr/>
        </p:nvSpPr>
        <p:spPr>
          <a:xfrm>
            <a:off x="6733125" y="1967696"/>
            <a:ext cx="3012760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P(t|z)=y 🡪 desired output 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Obtained Output is as below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08" name="Google Shape;908;p65"/>
          <p:cNvSpPr txBox="1"/>
          <p:nvPr/>
        </p:nvSpPr>
        <p:spPr>
          <a:xfrm>
            <a:off x="112687" y="3925140"/>
            <a:ext cx="6140530" cy="203132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output of the model σ(z) can be interpreted as follows: Probability that input z belongs to class t=1 is    σ(z)  and probability that belongs to class t = 0 is (1 - σ(z).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neural network model is to be optimized for maximizing the </a:t>
            </a:r>
            <a:r>
              <a:rPr lang="en-US" sz="1800" u="sng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likelihood 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that a given set of parameters θ of the model can result in a prediction of the correct class of each input sample </a:t>
            </a:r>
            <a:endParaRPr/>
          </a:p>
        </p:txBody>
      </p:sp>
      <p:pic>
        <p:nvPicPr>
          <p:cNvPr id="909" name="Google Shape;909;p65"/>
          <p:cNvPicPr preferRelativeResize="0"/>
          <p:nvPr/>
        </p:nvPicPr>
        <p:blipFill rotWithShape="1">
          <a:blip r:embed="rId5">
            <a:alphaModFix/>
          </a:blip>
          <a:srcRect b="55681" l="27626" r="41401" t="25485"/>
          <a:stretch/>
        </p:blipFill>
        <p:spPr>
          <a:xfrm>
            <a:off x="5715069" y="2614027"/>
            <a:ext cx="5616548" cy="1921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 rotWithShape="1">
          <a:blip r:embed="rId6">
            <a:alphaModFix/>
          </a:blip>
          <a:srcRect b="24677" l="25917" r="40672" t="57235"/>
          <a:stretch/>
        </p:blipFill>
        <p:spPr>
          <a:xfrm>
            <a:off x="6490532" y="5044297"/>
            <a:ext cx="5441858" cy="1657157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11" name="Google Shape;911;p65"/>
          <p:cNvSpPr txBox="1"/>
          <p:nvPr/>
        </p:nvSpPr>
        <p:spPr>
          <a:xfrm>
            <a:off x="7836149" y="4535137"/>
            <a:ext cx="3819471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Training a set (Z,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ϴ)  - maximize the log likelihood of the output distribution 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CROSS ENTROPY AS THE ERROR FUNCTION</a:t>
            </a:r>
            <a:endParaRPr/>
          </a:p>
        </p:txBody>
      </p:sp>
      <p:sp>
        <p:nvSpPr>
          <p:cNvPr id="917" name="Google Shape;917;p66"/>
          <p:cNvSpPr/>
          <p:nvPr/>
        </p:nvSpPr>
        <p:spPr>
          <a:xfrm>
            <a:off x="1334946" y="2100424"/>
            <a:ext cx="100198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Arial"/>
                <a:ea typeface="Arial"/>
                <a:cs typeface="Arial"/>
                <a:sym typeface="Arial"/>
              </a:rPr>
              <a:t>Minimizing the negative of the log likelihood is  known as the</a:t>
            </a:r>
            <a:r>
              <a:rPr b="1" lang="en-US" sz="1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lang="en-US" sz="1800" u="sng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cross-entropy error function </a:t>
            </a:r>
            <a:br>
              <a:rPr b="1" lang="en-US" sz="1800">
                <a:solidFill>
                  <a:srgbClr val="89163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rgbClr val="89163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18" name="Google Shape;918;p66"/>
          <p:cNvPicPr preferRelativeResize="0"/>
          <p:nvPr/>
        </p:nvPicPr>
        <p:blipFill rotWithShape="1">
          <a:blip r:embed="rId4">
            <a:alphaModFix/>
          </a:blip>
          <a:srcRect b="43880" l="26581" r="40332" t="34988"/>
          <a:stretch/>
        </p:blipFill>
        <p:spPr>
          <a:xfrm>
            <a:off x="433007" y="2564938"/>
            <a:ext cx="4810325" cy="17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66"/>
          <p:cNvPicPr preferRelativeResize="0"/>
          <p:nvPr/>
        </p:nvPicPr>
        <p:blipFill rotWithShape="1">
          <a:blip r:embed="rId5">
            <a:alphaModFix/>
          </a:blip>
          <a:srcRect b="59948" l="30000" r="44034" t="30628"/>
          <a:stretch/>
        </p:blipFill>
        <p:spPr>
          <a:xfrm>
            <a:off x="442840" y="4496384"/>
            <a:ext cx="4905707" cy="100159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66"/>
          <p:cNvSpPr txBox="1"/>
          <p:nvPr/>
        </p:nvSpPr>
        <p:spPr>
          <a:xfrm>
            <a:off x="5696188" y="4297645"/>
            <a:ext cx="3945523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=1 and 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1 then error = Zero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=0 and 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1 then this is infinity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= 1 and 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0 then error = infinity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ti = 0 and yi = 0 then error = Zero </a:t>
            </a:r>
            <a:endParaRPr/>
          </a:p>
        </p:txBody>
      </p:sp>
      <p:sp>
        <p:nvSpPr>
          <p:cNvPr id="921" name="Google Shape;921;p66"/>
          <p:cNvSpPr/>
          <p:nvPr/>
        </p:nvSpPr>
        <p:spPr>
          <a:xfrm>
            <a:off x="9641711" y="3958542"/>
            <a:ext cx="868102" cy="740780"/>
          </a:xfrm>
          <a:prstGeom prst="smileyFace">
            <a:avLst>
              <a:gd fmla="val 4653" name="adj"/>
            </a:avLst>
          </a:prstGeom>
          <a:solidFill>
            <a:srgbClr val="F8D8E8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FOR MULTI-LABEL CLASSIFICATION</a:t>
            </a:r>
            <a:endParaRPr/>
          </a:p>
        </p:txBody>
      </p:sp>
      <p:pic>
        <p:nvPicPr>
          <p:cNvPr id="927" name="Google Shape;92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8864" y="1980754"/>
            <a:ext cx="6102667" cy="407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316" y="2255139"/>
            <a:ext cx="3611340" cy="1913034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7"/>
          <p:cNvSpPr txBox="1"/>
          <p:nvPr/>
        </p:nvSpPr>
        <p:spPr>
          <a:xfrm>
            <a:off x="1078528" y="2070473"/>
            <a:ext cx="3204916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Encode Output as 1-hot vectors</a:t>
            </a:r>
            <a:endParaRPr/>
          </a:p>
        </p:txBody>
      </p:sp>
      <p:pic>
        <p:nvPicPr>
          <p:cNvPr id="930" name="Google Shape;930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702" y="4944487"/>
            <a:ext cx="5031182" cy="1108994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67"/>
          <p:cNvSpPr txBox="1"/>
          <p:nvPr/>
        </p:nvSpPr>
        <p:spPr>
          <a:xfrm>
            <a:off x="443486" y="4227333"/>
            <a:ext cx="439266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Can use Argmax to get the index of highest output producing unit or use Softmax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CROSS ENTROPY FOR SOFTMAX FUNCTION</a:t>
            </a:r>
            <a:endParaRPr/>
          </a:p>
        </p:txBody>
      </p:sp>
      <p:pic>
        <p:nvPicPr>
          <p:cNvPr id="937" name="Google Shape;937;p68"/>
          <p:cNvPicPr preferRelativeResize="0"/>
          <p:nvPr/>
        </p:nvPicPr>
        <p:blipFill rotWithShape="1">
          <a:blip r:embed="rId3">
            <a:alphaModFix/>
          </a:blip>
          <a:srcRect b="55855" l="28319" r="40516" t="27031"/>
          <a:stretch/>
        </p:blipFill>
        <p:spPr>
          <a:xfrm>
            <a:off x="1451579" y="2255297"/>
            <a:ext cx="7014504" cy="2166856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68"/>
          <p:cNvSpPr txBox="1"/>
          <p:nvPr/>
        </p:nvSpPr>
        <p:spPr>
          <a:xfrm>
            <a:off x="1372175" y="1853754"/>
            <a:ext cx="7173311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For a given input z – the probabilities for the classes can be expressed as   </a:t>
            </a:r>
            <a:endParaRPr/>
          </a:p>
        </p:txBody>
      </p:sp>
      <p:pic>
        <p:nvPicPr>
          <p:cNvPr id="939" name="Google Shape;939;p68"/>
          <p:cNvPicPr preferRelativeResize="0"/>
          <p:nvPr/>
        </p:nvPicPr>
        <p:blipFill rotWithShape="1">
          <a:blip r:embed="rId4">
            <a:alphaModFix/>
          </a:blip>
          <a:srcRect b="68054" l="36456" r="50864" t="22447"/>
          <a:stretch/>
        </p:blipFill>
        <p:spPr>
          <a:xfrm>
            <a:off x="733927" y="4923952"/>
            <a:ext cx="2009274" cy="84668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0" name="Google Shape;940;p68"/>
          <p:cNvSpPr txBox="1"/>
          <p:nvPr/>
        </p:nvSpPr>
        <p:spPr>
          <a:xfrm>
            <a:off x="237041" y="4349887"/>
            <a:ext cx="3396496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Maximize likelihood for the entire distribution for one z</a:t>
            </a:r>
            <a:endParaRPr/>
          </a:p>
        </p:txBody>
      </p:sp>
      <p:pic>
        <p:nvPicPr>
          <p:cNvPr id="941" name="Google Shape;941;p68"/>
          <p:cNvPicPr preferRelativeResize="0"/>
          <p:nvPr/>
        </p:nvPicPr>
        <p:blipFill rotWithShape="1">
          <a:blip r:embed="rId4">
            <a:alphaModFix/>
          </a:blip>
          <a:srcRect b="35104" l="29408" r="43092" t="53508"/>
          <a:stretch/>
        </p:blipFill>
        <p:spPr>
          <a:xfrm>
            <a:off x="2743201" y="5205874"/>
            <a:ext cx="4391525" cy="102280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2" name="Google Shape;942;p68"/>
          <p:cNvPicPr preferRelativeResize="0"/>
          <p:nvPr/>
        </p:nvPicPr>
        <p:blipFill rotWithShape="1">
          <a:blip r:embed="rId4">
            <a:alphaModFix/>
          </a:blip>
          <a:srcRect b="17880" l="25657" r="37434" t="71161"/>
          <a:stretch/>
        </p:blipFill>
        <p:spPr>
          <a:xfrm>
            <a:off x="7062537" y="5950072"/>
            <a:ext cx="5249778" cy="876762"/>
          </a:xfrm>
          <a:prstGeom prst="rect">
            <a:avLst/>
          </a:prstGeom>
          <a:noFill/>
          <a:ln cap="flat" cmpd="sng" w="9525">
            <a:solidFill>
              <a:srgbClr val="4C6E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43" name="Google Shape;943;p68"/>
          <p:cNvPicPr preferRelativeResize="0"/>
          <p:nvPr/>
        </p:nvPicPr>
        <p:blipFill rotWithShape="1">
          <a:blip r:embed="rId5">
            <a:alphaModFix/>
          </a:blip>
          <a:srcRect b="26093" l="27632" r="41411" t="64482"/>
          <a:stretch/>
        </p:blipFill>
        <p:spPr>
          <a:xfrm>
            <a:off x="4755806" y="4026403"/>
            <a:ext cx="6541580" cy="1120207"/>
          </a:xfrm>
          <a:prstGeom prst="rect">
            <a:avLst/>
          </a:prstGeom>
          <a:noFill/>
          <a:ln cap="sq" cmpd="thickThin" w="228600">
            <a:solidFill>
              <a:srgbClr val="9522E7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944" name="Google Shape;944;p68"/>
          <p:cNvSpPr txBox="1"/>
          <p:nvPr/>
        </p:nvSpPr>
        <p:spPr>
          <a:xfrm>
            <a:off x="7955328" y="2235167"/>
            <a:ext cx="342023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Cross Entropy for the entire batch</a:t>
            </a:r>
            <a:endParaRPr/>
          </a:p>
        </p:txBody>
      </p:sp>
      <p:sp>
        <p:nvSpPr>
          <p:cNvPr id="945" name="Google Shape;945;p68"/>
          <p:cNvSpPr txBox="1"/>
          <p:nvPr/>
        </p:nvSpPr>
        <p:spPr>
          <a:xfrm>
            <a:off x="7134715" y="4996230"/>
            <a:ext cx="4970400" cy="923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Where t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ic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is 1 if and only if sample i belongs to class c, and y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ic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is the predicted output probability that sample i belongs to class c.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6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UPDATING THE WEIGHTS</a:t>
            </a:r>
            <a:endParaRPr/>
          </a:p>
        </p:txBody>
      </p:sp>
      <p:pic>
        <p:nvPicPr>
          <p:cNvPr id="951" name="Google Shape;951;p69"/>
          <p:cNvPicPr preferRelativeResize="0"/>
          <p:nvPr/>
        </p:nvPicPr>
        <p:blipFill rotWithShape="1">
          <a:blip r:embed="rId3">
            <a:alphaModFix/>
          </a:blip>
          <a:srcRect b="14712" l="23276" r="34078" t="52643"/>
          <a:stretch/>
        </p:blipFill>
        <p:spPr>
          <a:xfrm>
            <a:off x="4659701" y="2112785"/>
            <a:ext cx="6113869" cy="2632429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69"/>
          <p:cNvSpPr txBox="1"/>
          <p:nvPr/>
        </p:nvSpPr>
        <p:spPr>
          <a:xfrm>
            <a:off x="1451579" y="2002486"/>
            <a:ext cx="3208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Derivative of the Error Function</a:t>
            </a:r>
            <a:endParaRPr/>
          </a:p>
        </p:txBody>
      </p:sp>
      <p:sp>
        <p:nvSpPr>
          <p:cNvPr id="953" name="Google Shape;953;p69"/>
          <p:cNvSpPr txBox="1"/>
          <p:nvPr/>
        </p:nvSpPr>
        <p:spPr>
          <a:xfrm>
            <a:off x="1451579" y="5004245"/>
            <a:ext cx="95279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old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– </a:t>
            </a:r>
            <a:r>
              <a:rPr b="1"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ηEh, where E is the derivative of the error function, η is the learning rate,  </a:t>
            </a: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b="1" baseline="-25000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04a2bb3c4_0_53"/>
          <p:cNvSpPr txBox="1"/>
          <p:nvPr>
            <p:ph type="title"/>
          </p:nvPr>
        </p:nvSpPr>
        <p:spPr>
          <a:xfrm>
            <a:off x="1371600" y="685800"/>
            <a:ext cx="96012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Ngram Models</a:t>
            </a:r>
            <a:endParaRPr/>
          </a:p>
        </p:txBody>
      </p:sp>
      <p:sp>
        <p:nvSpPr>
          <p:cNvPr id="167" name="Google Shape;167;g1104a2bb3c4_0_53"/>
          <p:cNvSpPr txBox="1"/>
          <p:nvPr>
            <p:ph idx="1" type="body"/>
          </p:nvPr>
        </p:nvSpPr>
        <p:spPr>
          <a:xfrm>
            <a:off x="1371599" y="1476375"/>
            <a:ext cx="9733500" cy="48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Markovian Assumption – Not all n-1 previous words are required – limited data from the past can be used  </a:t>
            </a:r>
            <a:endParaRPr/>
          </a:p>
          <a:p>
            <a:pPr indent="-2413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Unigrams</a:t>
            </a:r>
            <a:r>
              <a:rPr lang="en-US" sz="2400"/>
              <a:t> consider only one past word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 = P(w</a:t>
            </a:r>
            <a:r>
              <a:rPr baseline="-25000" lang="en-US" sz="2400"/>
              <a:t>2</a:t>
            </a:r>
            <a:r>
              <a:rPr lang="en-US" sz="2400"/>
              <a:t>|w</a:t>
            </a:r>
            <a:r>
              <a:rPr baseline="-25000" lang="en-US" sz="2400"/>
              <a:t>1</a:t>
            </a:r>
            <a:r>
              <a:rPr lang="en-US" sz="2400"/>
              <a:t>)*P(w</a:t>
            </a:r>
            <a:r>
              <a:rPr baseline="-25000" lang="en-US" sz="2400"/>
              <a:t>3</a:t>
            </a:r>
            <a:r>
              <a:rPr lang="en-US" sz="2400"/>
              <a:t>|w</a:t>
            </a:r>
            <a:r>
              <a:rPr baseline="-25000" lang="en-US" sz="2400"/>
              <a:t>2</a:t>
            </a:r>
            <a:r>
              <a:rPr lang="en-US" sz="2400"/>
              <a:t>)*P(w</a:t>
            </a:r>
            <a:r>
              <a:rPr baseline="-25000" lang="en-US" sz="2400"/>
              <a:t>4</a:t>
            </a:r>
            <a:r>
              <a:rPr lang="en-US" sz="2400"/>
              <a:t>|w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Bigrams</a:t>
            </a:r>
            <a:r>
              <a:rPr lang="en-US" sz="2400"/>
              <a:t> consider only two past words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  = P(w</a:t>
            </a:r>
            <a:r>
              <a:rPr baseline="-25000" lang="en-US" sz="2400"/>
              <a:t>3 </a:t>
            </a:r>
            <a:r>
              <a:rPr lang="en-US" sz="2400"/>
              <a:t>|w</a:t>
            </a:r>
            <a:r>
              <a:rPr baseline="-25000" lang="en-US" sz="2400"/>
              <a:t>1 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) * P(w</a:t>
            </a:r>
            <a:r>
              <a:rPr baseline="-25000" lang="en-US" sz="2400"/>
              <a:t>4</a:t>
            </a:r>
            <a:r>
              <a:rPr lang="en-US" sz="2400"/>
              <a:t>|w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b="1" lang="en-US" sz="2400"/>
              <a:t>Trigrams</a:t>
            </a:r>
            <a:r>
              <a:rPr lang="en-US" sz="2400"/>
              <a:t> consider only three past words </a:t>
            </a:r>
            <a:endParaRPr/>
          </a:p>
          <a:p>
            <a:pPr indent="-3937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w</a:t>
            </a:r>
            <a:r>
              <a:rPr baseline="-25000" lang="en-US" sz="2400"/>
              <a:t>4</a:t>
            </a:r>
            <a:r>
              <a:rPr lang="en-US" sz="2400"/>
              <a:t>)= P(w</a:t>
            </a:r>
            <a:r>
              <a:rPr baseline="-25000" lang="en-US" sz="2400"/>
              <a:t>4 </a:t>
            </a:r>
            <a:r>
              <a:rPr lang="en-US" sz="2400"/>
              <a:t>|w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)</a:t>
            </a:r>
            <a:endParaRPr/>
          </a:p>
        </p:txBody>
      </p:sp>
      <p:pic>
        <p:nvPicPr>
          <p:cNvPr id="168" name="Google Shape;168;g1104a2bb3c4_0_53"/>
          <p:cNvPicPr preferRelativeResize="0"/>
          <p:nvPr/>
        </p:nvPicPr>
        <p:blipFill rotWithShape="1">
          <a:blip r:embed="rId3">
            <a:alphaModFix/>
          </a:blip>
          <a:srcRect b="51217" l="23399" r="27513" t="35982"/>
          <a:stretch/>
        </p:blipFill>
        <p:spPr>
          <a:xfrm>
            <a:off x="1935137" y="2556571"/>
            <a:ext cx="5768251" cy="84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BUILDING A SIMPLE WINDOW CLASSIFIER</a:t>
            </a:r>
            <a:endParaRPr/>
          </a:p>
        </p:txBody>
      </p:sp>
      <p:pic>
        <p:nvPicPr>
          <p:cNvPr id="959" name="Google Shape;959;p71"/>
          <p:cNvPicPr preferRelativeResize="0"/>
          <p:nvPr/>
        </p:nvPicPr>
        <p:blipFill rotWithShape="1">
          <a:blip r:embed="rId3">
            <a:alphaModFix/>
          </a:blip>
          <a:srcRect b="56990" l="0" r="12199" t="0"/>
          <a:stretch/>
        </p:blipFill>
        <p:spPr>
          <a:xfrm>
            <a:off x="1160149" y="1988325"/>
            <a:ext cx="9871702" cy="122784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1"/>
          <p:cNvSpPr txBox="1"/>
          <p:nvPr/>
        </p:nvSpPr>
        <p:spPr>
          <a:xfrm>
            <a:off x="2692540" y="3626072"/>
            <a:ext cx="651486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Task – Predict the label - NER /NONE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CLASSIFICATION ARCHITECTURE</a:t>
            </a:r>
            <a:endParaRPr/>
          </a:p>
        </p:txBody>
      </p:sp>
      <p:pic>
        <p:nvPicPr>
          <p:cNvPr id="966" name="Google Shape;96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063093"/>
            <a:ext cx="5817711" cy="366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70"/>
          <p:cNvPicPr preferRelativeResize="0"/>
          <p:nvPr/>
        </p:nvPicPr>
        <p:blipFill rotWithShape="1">
          <a:blip r:embed="rId3">
            <a:alphaModFix/>
          </a:blip>
          <a:srcRect b="15625" l="74445" r="2502" t="19211"/>
          <a:stretch/>
        </p:blipFill>
        <p:spPr>
          <a:xfrm>
            <a:off x="8268490" y="3340608"/>
            <a:ext cx="1341121" cy="2389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8" name="Google Shape;968;p70"/>
          <p:cNvCxnSpPr>
            <a:endCxn id="967" idx="1"/>
          </p:cNvCxnSpPr>
          <p:nvPr/>
        </p:nvCxnSpPr>
        <p:spPr>
          <a:xfrm>
            <a:off x="5659990" y="3923724"/>
            <a:ext cx="2608500" cy="6117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9" name="Google Shape;969;p70"/>
          <p:cNvSpPr txBox="1"/>
          <p:nvPr/>
        </p:nvSpPr>
        <p:spPr>
          <a:xfrm>
            <a:off x="8268490" y="2971276"/>
            <a:ext cx="142859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Class Output</a:t>
            </a:r>
            <a:endParaRPr/>
          </a:p>
        </p:txBody>
      </p:sp>
      <p:sp>
        <p:nvSpPr>
          <p:cNvPr id="970" name="Google Shape;970;p70"/>
          <p:cNvSpPr txBox="1"/>
          <p:nvPr/>
        </p:nvSpPr>
        <p:spPr>
          <a:xfrm>
            <a:off x="7468494" y="2274015"/>
            <a:ext cx="2511600" cy="36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Pre-trained Embedding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ce822b9132_0_62"/>
          <p:cNvSpPr txBox="1"/>
          <p:nvPr>
            <p:ph type="title"/>
          </p:nvPr>
        </p:nvSpPr>
        <p:spPr>
          <a:xfrm>
            <a:off x="934929" y="4859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LONG TERM DEPENDENCY IS NOT CAPTURED WELL</a:t>
            </a:r>
            <a:endParaRPr/>
          </a:p>
        </p:txBody>
      </p:sp>
      <p:pic>
        <p:nvPicPr>
          <p:cNvPr id="976" name="Google Shape;976;gce822b9132_0_62"/>
          <p:cNvPicPr preferRelativeResize="0"/>
          <p:nvPr/>
        </p:nvPicPr>
        <p:blipFill rotWithShape="1">
          <a:blip r:embed="rId3">
            <a:alphaModFix/>
          </a:blip>
          <a:srcRect b="7203" l="1497" r="39302" t="59708"/>
          <a:stretch/>
        </p:blipFill>
        <p:spPr>
          <a:xfrm>
            <a:off x="5921275" y="2138950"/>
            <a:ext cx="5312699" cy="1552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gce822b9132_0_62"/>
          <p:cNvCxnSpPr/>
          <p:nvPr/>
        </p:nvCxnSpPr>
        <p:spPr>
          <a:xfrm flipH="1" rot="10800000">
            <a:off x="6019329" y="2470362"/>
            <a:ext cx="1171500" cy="12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8" name="Google Shape;978;gce822b9132_0_62"/>
          <p:cNvCxnSpPr/>
          <p:nvPr/>
        </p:nvCxnSpPr>
        <p:spPr>
          <a:xfrm>
            <a:off x="6198454" y="2851241"/>
            <a:ext cx="3201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9" name="Google Shape;979;gce822b9132_0_62"/>
          <p:cNvSpPr txBox="1"/>
          <p:nvPr/>
        </p:nvSpPr>
        <p:spPr>
          <a:xfrm>
            <a:off x="9028588" y="3976796"/>
            <a:ext cx="2141400" cy="36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SENTIMENT - +</a:t>
            </a:r>
            <a:endParaRPr/>
          </a:p>
        </p:txBody>
      </p:sp>
      <p:cxnSp>
        <p:nvCxnSpPr>
          <p:cNvPr id="980" name="Google Shape;980;gce822b9132_0_62"/>
          <p:cNvCxnSpPr/>
          <p:nvPr/>
        </p:nvCxnSpPr>
        <p:spPr>
          <a:xfrm>
            <a:off x="10538218" y="3302400"/>
            <a:ext cx="0" cy="67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981" name="Google Shape;981;gce822b9132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0975" y="2030925"/>
            <a:ext cx="4899425" cy="2166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2" name="Google Shape;982;gce822b9132_0_62"/>
          <p:cNvCxnSpPr/>
          <p:nvPr/>
        </p:nvCxnSpPr>
        <p:spPr>
          <a:xfrm>
            <a:off x="1676300" y="2700600"/>
            <a:ext cx="716400" cy="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gce822b9132_0_62"/>
          <p:cNvCxnSpPr/>
          <p:nvPr/>
        </p:nvCxnSpPr>
        <p:spPr>
          <a:xfrm>
            <a:off x="907475" y="2993750"/>
            <a:ext cx="525600" cy="13800"/>
          </a:xfrm>
          <a:prstGeom prst="straightConnector1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gce822b9132_0_62"/>
          <p:cNvSpPr txBox="1"/>
          <p:nvPr/>
        </p:nvSpPr>
        <p:spPr>
          <a:xfrm>
            <a:off x="740975" y="4995000"/>
            <a:ext cx="76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For current sentence - earlier sentences with specific words are important</a:t>
            </a:r>
            <a:endParaRPr sz="18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8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RECURRENT NEURAL NETWORKS FOR LANGUAGE MODELING</a:t>
            </a:r>
            <a:endParaRPr/>
          </a:p>
        </p:txBody>
      </p:sp>
      <p:sp>
        <p:nvSpPr>
          <p:cNvPr id="990" name="Google Shape;990;p81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991" name="Google Shape;99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19" y="2015732"/>
            <a:ext cx="9094502" cy="3506739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81"/>
          <p:cNvSpPr txBox="1"/>
          <p:nvPr/>
        </p:nvSpPr>
        <p:spPr>
          <a:xfrm>
            <a:off x="2707886" y="5153139"/>
            <a:ext cx="70906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Condition the network on all previous input words and tie up the weights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49" y="190551"/>
            <a:ext cx="10933371" cy="6476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gce822b9132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825" y="843300"/>
            <a:ext cx="327660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gce822b9132_0_224"/>
          <p:cNvSpPr txBox="1"/>
          <p:nvPr/>
        </p:nvSpPr>
        <p:spPr>
          <a:xfrm>
            <a:off x="2078400" y="2072775"/>
            <a:ext cx="8035200" cy="8004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US" sz="20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NNs can predict “blue” quite effectively - context of the “statement” not required to predict  ---- colour of sky ---&gt; Blue</a:t>
            </a:r>
            <a:endParaRPr/>
          </a:p>
        </p:txBody>
      </p:sp>
      <p:sp>
        <p:nvSpPr>
          <p:cNvPr id="1004" name="Google Shape;1004;gce822b9132_0_224"/>
          <p:cNvSpPr txBox="1"/>
          <p:nvPr/>
        </p:nvSpPr>
        <p:spPr>
          <a:xfrm>
            <a:off x="2407925" y="4646500"/>
            <a:ext cx="8035200" cy="769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Predicting “French” is not easy - especially if a lot of text has been spoken in between </a:t>
            </a:r>
            <a:endParaRPr/>
          </a:p>
        </p:txBody>
      </p:sp>
      <p:sp>
        <p:nvSpPr>
          <p:cNvPr id="1005" name="Google Shape;1005;gce822b9132_0_224"/>
          <p:cNvSpPr txBox="1"/>
          <p:nvPr/>
        </p:nvSpPr>
        <p:spPr>
          <a:xfrm>
            <a:off x="4860975" y="866925"/>
            <a:ext cx="5015700" cy="44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The colour of the sky on a clear day is ---------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06" name="Google Shape;1006;gce822b9132_0_224"/>
          <p:cNvSpPr txBox="1"/>
          <p:nvPr/>
        </p:nvSpPr>
        <p:spPr>
          <a:xfrm>
            <a:off x="1124825" y="3632625"/>
            <a:ext cx="615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</a:rPr>
              <a:t>“I grew up in France… I speak fluent </a:t>
            </a:r>
            <a:r>
              <a:rPr i="1" lang="en-US" sz="2000">
                <a:solidFill>
                  <a:srgbClr val="333333"/>
                </a:solidFill>
                <a:highlight>
                  <a:srgbClr val="FFFF00"/>
                </a:highlight>
              </a:rPr>
              <a:t>French</a:t>
            </a:r>
            <a:r>
              <a:rPr lang="en-US" sz="2000">
                <a:solidFill>
                  <a:srgbClr val="333333"/>
                </a:solidFill>
                <a:highlight>
                  <a:srgbClr val="FFFF00"/>
                </a:highlight>
              </a:rPr>
              <a:t>.</a:t>
            </a:r>
            <a:r>
              <a:rPr lang="en-US" sz="2000">
                <a:solidFill>
                  <a:srgbClr val="333333"/>
                </a:solidFill>
                <a:highlight>
                  <a:srgbClr val="FFFFFF"/>
                </a:highlight>
              </a:rPr>
              <a:t>”</a:t>
            </a:r>
            <a:endParaRPr sz="2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ce822b9132_0_248"/>
          <p:cNvSpPr txBox="1"/>
          <p:nvPr>
            <p:ph type="title"/>
          </p:nvPr>
        </p:nvSpPr>
        <p:spPr>
          <a:xfrm>
            <a:off x="1337400" y="311028"/>
            <a:ext cx="9717600" cy="114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Cells should not only transmit the current - but </a:t>
            </a:r>
            <a:r>
              <a:rPr b="1" i="1" lang="en-US"/>
              <a:t>remember</a:t>
            </a:r>
            <a:r>
              <a:rPr lang="en-US"/>
              <a:t> the past </a:t>
            </a:r>
            <a:endParaRPr/>
          </a:p>
        </p:txBody>
      </p:sp>
      <p:sp>
        <p:nvSpPr>
          <p:cNvPr id="1012" name="Google Shape;1012;gce822b9132_0_248"/>
          <p:cNvSpPr txBox="1"/>
          <p:nvPr>
            <p:ph idx="1" type="body"/>
          </p:nvPr>
        </p:nvSpPr>
        <p:spPr>
          <a:xfrm>
            <a:off x="1447331" y="2010878"/>
            <a:ext cx="4645200" cy="3448500"/>
          </a:xfrm>
          <a:prstGeom prst="rect">
            <a:avLst/>
          </a:prstGeom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rend that the stock is following now - 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downtrend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/ 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uptrend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price of the stock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on the previous day 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18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externa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l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factors that can affect the price of the stock for today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(Company in legal hassle, CEO resigns, Quarterly loss)  </a:t>
            </a:r>
            <a:endParaRPr>
              <a:solidFill>
                <a:srgbClr val="595858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ce822b9132_0_248"/>
          <p:cNvSpPr txBox="1"/>
          <p:nvPr>
            <p:ph idx="2" type="body"/>
          </p:nvPr>
        </p:nvSpPr>
        <p:spPr>
          <a:xfrm>
            <a:off x="6413771" y="2017343"/>
            <a:ext cx="4645200" cy="3441600"/>
          </a:xfrm>
          <a:prstGeom prst="rect">
            <a:avLst/>
          </a:prstGeom>
          <a:ln cap="flat" cmpd="sng" w="9525">
            <a:solidFill>
              <a:srgbClr val="07376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previous cell state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the information that was present in the memory after the previous time step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previous hidden state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output of the previous cell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858"/>
              </a:buClr>
              <a:buSzPts val="2000"/>
              <a:buFont typeface="Roboto"/>
              <a:buAutoNum type="arabicPeriod"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The input at the current time step - </a:t>
            </a:r>
            <a:r>
              <a:rPr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new information that is being fed in at that moment</a:t>
            </a:r>
            <a:endParaRPr i="1"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ce822b9132_0_248"/>
          <p:cNvSpPr txBox="1"/>
          <p:nvPr/>
        </p:nvSpPr>
        <p:spPr>
          <a:xfrm>
            <a:off x="1697225" y="1519638"/>
            <a:ext cx="41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Stock Prediction - History matters</a:t>
            </a:r>
            <a:endParaRPr b="1" sz="16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8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ROLE OF ACTIVATION FUNCTIONS</a:t>
            </a:r>
            <a:endParaRPr/>
          </a:p>
        </p:txBody>
      </p:sp>
      <p:sp>
        <p:nvSpPr>
          <p:cNvPr id="1020" name="Google Shape;1020;p8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Training of deep neural networks is a non-convex optimization problem,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Weight initialization and the activation function impacts the functional subspace that the optimization algorithm will explore.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e822b9132_0_23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Vanishing Gradients</a:t>
            </a:r>
            <a:endParaRPr/>
          </a:p>
        </p:txBody>
      </p:sp>
      <p:sp>
        <p:nvSpPr>
          <p:cNvPr id="1026" name="Google Shape;1026;gce822b9132_0_236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  <a:ln cap="flat" cmpd="sng" w="9525">
            <a:solidFill>
              <a:srgbClr val="741B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Occurs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due to the way a feed-forward neural network learns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Weight updating that is applied on a particular layer is a multiple of the learning rate, the error term from the previous layer and the input to that layer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Error term for a particular layer is therefore a product of all previous layers’ errors. 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With activation functions like the sigmoid function -  the small values of its derivatives (occurring in the error function) gets multiplied multiple times as we move towards the starting layers</a:t>
            </a:r>
            <a:endParaRPr>
              <a:solidFill>
                <a:srgbClr val="59585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As a result -  the gradient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almost vanishes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 as we move towards the </a:t>
            </a:r>
            <a:r>
              <a:rPr b="1" i="1"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starting layers</a:t>
            </a:r>
            <a:r>
              <a:rPr lang="en-US">
                <a:solidFill>
                  <a:srgbClr val="595858"/>
                </a:solidFill>
                <a:latin typeface="Roboto"/>
                <a:ea typeface="Roboto"/>
                <a:cs typeface="Roboto"/>
                <a:sym typeface="Roboto"/>
              </a:rPr>
              <a:t>, and it becomes difficult to train these layers.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7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VANISHING GRADIENT</a:t>
            </a:r>
            <a:endParaRPr/>
          </a:p>
        </p:txBody>
      </p:sp>
      <p:sp>
        <p:nvSpPr>
          <p:cNvPr id="1032" name="Google Shape;1032;p7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Both the sigmoid and tanh functions saturate fast as large values snap to 1.0 and small values snap to -1 or 0 for tanh and sigmoid respectively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functions are only really sensitive to changes around their mid-point of their input, such as 0.5 for sigmoid and 0.0 for tanh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Once saturated, it becomes challenging for the learning algorithm to continue to adapt the weights to improve the performance of the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Layers deep in large networks using these nonlinear activation functions fail to receive useful gradient information and thus update the weights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104a2bb3c4_0_59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Laplacian smoothing</a:t>
            </a:r>
            <a:endParaRPr/>
          </a:p>
        </p:txBody>
      </p:sp>
      <p:pic>
        <p:nvPicPr>
          <p:cNvPr id="174" name="Google Shape;174;g1104a2bb3c4_0_59"/>
          <p:cNvPicPr preferRelativeResize="0"/>
          <p:nvPr/>
        </p:nvPicPr>
        <p:blipFill rotWithShape="1">
          <a:blip r:embed="rId3">
            <a:alphaModFix/>
          </a:blip>
          <a:srcRect b="21111" l="42724" r="18669" t="61452"/>
          <a:stretch/>
        </p:blipFill>
        <p:spPr>
          <a:xfrm>
            <a:off x="1573822" y="1428750"/>
            <a:ext cx="7060224" cy="1793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104a2bb3c4_0_59"/>
          <p:cNvPicPr preferRelativeResize="0"/>
          <p:nvPr/>
        </p:nvPicPr>
        <p:blipFill rotWithShape="1">
          <a:blip r:embed="rId4">
            <a:alphaModFix/>
          </a:blip>
          <a:srcRect b="52821" l="28397" r="34295" t="28290"/>
          <a:stretch/>
        </p:blipFill>
        <p:spPr>
          <a:xfrm>
            <a:off x="4006471" y="3472132"/>
            <a:ext cx="6822830" cy="194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7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038" name="Google Shape;103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68" y="192982"/>
            <a:ext cx="8920048" cy="6472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76"/>
          <p:cNvSpPr txBox="1"/>
          <p:nvPr/>
        </p:nvSpPr>
        <p:spPr>
          <a:xfrm rot="-1407902">
            <a:off x="6778752" y="2859859"/>
            <a:ext cx="205851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Faster Convergence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1045" name="Google Shape;104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9921"/>
            <a:ext cx="12192000" cy="6658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RELU </a:t>
            </a:r>
            <a:endParaRPr/>
          </a:p>
        </p:txBody>
      </p:sp>
      <p:sp>
        <p:nvSpPr>
          <p:cNvPr id="1051" name="Google Shape;1051;p79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g(z) = max(0, z)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The function is linear for values greater than zero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It is a nonlinear function as negative values are always output as zero.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Easy to implement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Differentiable for z &gt; 0 – assumed 0 otherwise</a:t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ce822b9132_0_26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quick look at the activation functions</a:t>
            </a:r>
            <a:endParaRPr/>
          </a:p>
        </p:txBody>
      </p:sp>
      <p:graphicFrame>
        <p:nvGraphicFramePr>
          <p:cNvPr id="1057" name="Google Shape;1057;gce822b9132_0_265"/>
          <p:cNvGraphicFramePr/>
          <p:nvPr/>
        </p:nvGraphicFramePr>
        <p:xfrm>
          <a:off x="2423900" y="265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{4DCD10D0-C54E-4F53-AD94-8554D7AE5223}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58" name="Google Shape;1058;gce822b9132_0_265"/>
          <p:cNvSpPr/>
          <p:nvPr/>
        </p:nvSpPr>
        <p:spPr>
          <a:xfrm>
            <a:off x="3058125" y="3051275"/>
            <a:ext cx="1509900" cy="289200"/>
          </a:xfrm>
          <a:prstGeom prst="rightArrow">
            <a:avLst>
              <a:gd fmla="val 50000" name="adj1"/>
              <a:gd fmla="val 211939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59" name="Google Shape;1059;gce822b9132_0_265"/>
          <p:cNvGraphicFramePr/>
          <p:nvPr/>
        </p:nvGraphicFramePr>
        <p:xfrm>
          <a:off x="6601663" y="2655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{4DCD10D0-C54E-4F53-AD94-8554D7AE5223}</a:tableStyleId>
              </a:tblPr>
              <a:tblGrid>
                <a:gridCol w="64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0.549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0.017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60" name="Google Shape;1060;gce822b9132_0_265"/>
          <p:cNvSpPr txBox="1"/>
          <p:nvPr/>
        </p:nvSpPr>
        <p:spPr>
          <a:xfrm>
            <a:off x="4365150" y="3561588"/>
            <a:ext cx="12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1/(1+e</a:t>
            </a:r>
            <a:r>
              <a:rPr baseline="30000"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1" name="Google Shape;1061;gce822b9132_0_265"/>
          <p:cNvSpPr/>
          <p:nvPr/>
        </p:nvSpPr>
        <p:spPr>
          <a:xfrm>
            <a:off x="5488975" y="3051100"/>
            <a:ext cx="11127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2" name="Google Shape;1062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4332625" y="2771466"/>
            <a:ext cx="1267775" cy="848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63" name="Google Shape;1063;gce822b9132_0_265"/>
          <p:cNvGraphicFramePr/>
          <p:nvPr/>
        </p:nvGraphicFramePr>
        <p:xfrm>
          <a:off x="7105925" y="437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{FF1F6221-50C6-4715-991E-321E97F3FD5C}</a:tableStyleId>
              </a:tblPr>
              <a:tblGrid>
                <a:gridCol w="748150"/>
              </a:tblGrid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1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0.197 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497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/>
                        <a:t>-0.999 </a:t>
                      </a:r>
                      <a:endParaRPr sz="15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64" name="Google Shape;1064;gce822b9132_0_265"/>
          <p:cNvGraphicFramePr/>
          <p:nvPr/>
        </p:nvGraphicFramePr>
        <p:xfrm>
          <a:off x="2423900" y="4255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{4DCD10D0-C54E-4F53-AD94-8554D7AE5223}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65" name="Google Shape;1065;gce822b9132_0_265"/>
          <p:cNvSpPr/>
          <p:nvPr/>
        </p:nvSpPr>
        <p:spPr>
          <a:xfrm>
            <a:off x="3058125" y="4651475"/>
            <a:ext cx="1509900" cy="289200"/>
          </a:xfrm>
          <a:prstGeom prst="rightArrow">
            <a:avLst>
              <a:gd fmla="val 50000" name="adj1"/>
              <a:gd fmla="val 211939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gce822b9132_0_265"/>
          <p:cNvSpPr txBox="1"/>
          <p:nvPr/>
        </p:nvSpPr>
        <p:spPr>
          <a:xfrm>
            <a:off x="3994100" y="5161800"/>
            <a:ext cx="231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 (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x  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  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e</a:t>
            </a:r>
            <a:r>
              <a:rPr baseline="30000"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)/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(e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x   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+  e</a:t>
            </a:r>
            <a:r>
              <a:rPr baseline="30000"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-x</a:t>
            </a:r>
            <a:r>
              <a:rPr lang="en-US" sz="1800">
                <a:solidFill>
                  <a:schemeClr val="dk1"/>
                </a:solidFill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7" name="Google Shape;1067;gce822b9132_0_265"/>
          <p:cNvSpPr/>
          <p:nvPr/>
        </p:nvSpPr>
        <p:spPr>
          <a:xfrm>
            <a:off x="5488975" y="4651300"/>
            <a:ext cx="15285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8" name="Google Shape;1068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4332625" y="4371666"/>
            <a:ext cx="1267775" cy="8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gce822b9132_0_265"/>
          <p:cNvSpPr txBox="1"/>
          <p:nvPr/>
        </p:nvSpPr>
        <p:spPr>
          <a:xfrm>
            <a:off x="4555125" y="4632625"/>
            <a:ext cx="845400" cy="446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tanh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  <p:graphicFrame>
        <p:nvGraphicFramePr>
          <p:cNvPr id="1070" name="Google Shape;1070;gce822b9132_0_265"/>
          <p:cNvGraphicFramePr/>
          <p:nvPr/>
        </p:nvGraphicFramePr>
        <p:xfrm>
          <a:off x="7821313" y="30483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{4DCD10D0-C54E-4F53-AD94-8554D7AE5223}</a:tableStyleId>
              </a:tblPr>
              <a:tblGrid>
                <a:gridCol w="5823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00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  <a:tr h="35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-4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071" name="Google Shape;1071;gce822b9132_0_265"/>
          <p:cNvSpPr/>
          <p:nvPr/>
        </p:nvSpPr>
        <p:spPr>
          <a:xfrm>
            <a:off x="8114963" y="3455875"/>
            <a:ext cx="963300" cy="289200"/>
          </a:xfrm>
          <a:prstGeom prst="rightArrow">
            <a:avLst>
              <a:gd fmla="val 0" name="adj1"/>
              <a:gd fmla="val 121728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2" name="Google Shape;1072;gce822b9132_0_265"/>
          <p:cNvGraphicFramePr/>
          <p:nvPr/>
        </p:nvGraphicFramePr>
        <p:xfrm>
          <a:off x="10657113" y="3000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{4DCD10D0-C54E-4F53-AD94-8554D7AE5223}</a:tableStyleId>
              </a:tblPr>
              <a:tblGrid>
                <a:gridCol w="64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491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38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073" name="Google Shape;1073;gce822b9132_0_265"/>
          <p:cNvSpPr txBox="1"/>
          <p:nvPr/>
        </p:nvSpPr>
        <p:spPr>
          <a:xfrm>
            <a:off x="8929050" y="3888413"/>
            <a:ext cx="120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highlight>
                  <a:srgbClr val="FF00FF"/>
                </a:highlight>
                <a:latin typeface="Gill Sans"/>
                <a:ea typeface="Gill Sans"/>
                <a:cs typeface="Gill Sans"/>
                <a:sym typeface="Gill Sans"/>
              </a:rPr>
              <a:t>max(0,x)</a:t>
            </a:r>
            <a:endParaRPr sz="1800">
              <a:highlight>
                <a:srgbClr val="FF00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4" name="Google Shape;1074;gce822b9132_0_265"/>
          <p:cNvSpPr/>
          <p:nvPr/>
        </p:nvSpPr>
        <p:spPr>
          <a:xfrm>
            <a:off x="9908925" y="3433225"/>
            <a:ext cx="748200" cy="396600"/>
          </a:xfrm>
          <a:prstGeom prst="rightArrow">
            <a:avLst>
              <a:gd fmla="val 50000" name="adj1"/>
              <a:gd fmla="val 110893" name="adj2"/>
            </a:avLst>
          </a:prstGeom>
          <a:solidFill>
            <a:srgbClr val="00FFFF"/>
          </a:solidFill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5" name="Google Shape;1075;gce822b9132_0_265"/>
          <p:cNvPicPr preferRelativeResize="0"/>
          <p:nvPr/>
        </p:nvPicPr>
        <p:blipFill rotWithShape="1">
          <a:blip r:embed="rId3">
            <a:alphaModFix/>
          </a:blip>
          <a:srcRect b="0" l="0" r="0" t="28586"/>
          <a:stretch/>
        </p:blipFill>
        <p:spPr>
          <a:xfrm>
            <a:off x="9119450" y="3381071"/>
            <a:ext cx="748150" cy="500916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gce822b9132_0_265"/>
          <p:cNvSpPr txBox="1"/>
          <p:nvPr/>
        </p:nvSpPr>
        <p:spPr>
          <a:xfrm>
            <a:off x="9070825" y="3419425"/>
            <a:ext cx="845400" cy="446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Relu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104a2bb3c4_0_493"/>
          <p:cNvSpPr txBox="1"/>
          <p:nvPr>
            <p:ph type="title"/>
          </p:nvPr>
        </p:nvSpPr>
        <p:spPr>
          <a:xfrm>
            <a:off x="1389375" y="695673"/>
            <a:ext cx="9603300" cy="68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Sentiment Analysis</a:t>
            </a:r>
            <a:endParaRPr/>
          </a:p>
        </p:txBody>
      </p:sp>
      <p:pic>
        <p:nvPicPr>
          <p:cNvPr id="1082" name="Google Shape;1082;g1104a2bb3c4_0_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725" y="1384173"/>
            <a:ext cx="8576599" cy="516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g1104a2bb3c4_0_493"/>
          <p:cNvSpPr txBox="1"/>
          <p:nvPr/>
        </p:nvSpPr>
        <p:spPr>
          <a:xfrm rot="-5400000">
            <a:off x="1586225" y="4245425"/>
            <a:ext cx="160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Word Embeddings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8" name="Google Shape;1088;g1104a2bb3c4_0_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150" y="186613"/>
            <a:ext cx="9843799" cy="648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1104a2bb3c4_0_504"/>
          <p:cNvSpPr txBox="1"/>
          <p:nvPr>
            <p:ph type="title"/>
          </p:nvPr>
        </p:nvSpPr>
        <p:spPr>
          <a:xfrm>
            <a:off x="1451575" y="804523"/>
            <a:ext cx="9603300" cy="719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Retaining information</a:t>
            </a:r>
            <a:endParaRPr/>
          </a:p>
        </p:txBody>
      </p:sp>
      <p:sp>
        <p:nvSpPr>
          <p:cNvPr id="1094" name="Google Shape;1094;g1104a2bb3c4_0_504"/>
          <p:cNvSpPr txBox="1"/>
          <p:nvPr/>
        </p:nvSpPr>
        <p:spPr>
          <a:xfrm>
            <a:off x="1034100" y="2503725"/>
            <a:ext cx="10520400" cy="1539300"/>
          </a:xfrm>
          <a:prstGeom prst="rect">
            <a:avLst/>
          </a:prstGeom>
          <a:noFill/>
          <a:ln cap="flat" cmpd="sng" w="952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ill Sans"/>
                <a:ea typeface="Gill Sans"/>
                <a:cs typeface="Gill Sans"/>
                <a:sym typeface="Gill Sans"/>
              </a:rPr>
              <a:t>I had heard that Disney Land is great but I had not imagined it was to this extent. :-)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Gill Sans"/>
                <a:ea typeface="Gill Sans"/>
                <a:cs typeface="Gill Sans"/>
                <a:sym typeface="Gill Sans"/>
              </a:rPr>
              <a:t>I had heard good things about Disney Land but my experience was just the opposite.  :-( 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ce822b9132_0_5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LSTM AND GRU – TO RETAIN HISTORY</a:t>
            </a:r>
            <a:endParaRPr/>
          </a:p>
        </p:txBody>
      </p:sp>
      <p:pic>
        <p:nvPicPr>
          <p:cNvPr id="1100" name="Google Shape;1100;gce822b9132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73298" y="1964030"/>
            <a:ext cx="7318831" cy="4653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gce822b9132_0_55"/>
          <p:cNvSpPr txBox="1"/>
          <p:nvPr/>
        </p:nvSpPr>
        <p:spPr>
          <a:xfrm>
            <a:off x="512064" y="2063710"/>
            <a:ext cx="3402900" cy="923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LSTM = Long Short Term Memory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GRU = Gated Recurrent Unit</a:t>
            </a:r>
            <a:endParaRPr/>
          </a:p>
        </p:txBody>
      </p:sp>
      <p:sp>
        <p:nvSpPr>
          <p:cNvPr id="1102" name="Google Shape;1102;gce822b9132_0_55"/>
          <p:cNvSpPr txBox="1"/>
          <p:nvPr/>
        </p:nvSpPr>
        <p:spPr>
          <a:xfrm>
            <a:off x="512064" y="3428999"/>
            <a:ext cx="3550800" cy="2031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gates can learn which data in a sequence should be kept and what to throw away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Only relevant information can pass down the long chain of sequences to make predictions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ce822b9132_0_71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RNN VERSUS LSTM</a:t>
            </a:r>
            <a:endParaRPr/>
          </a:p>
        </p:txBody>
      </p:sp>
      <p:pic>
        <p:nvPicPr>
          <p:cNvPr id="1108" name="Google Shape;1108;gce822b9132_0_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80" y="1989007"/>
            <a:ext cx="3318569" cy="124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ce822b9132_0_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8596" y="3502708"/>
            <a:ext cx="6594591" cy="2477770"/>
          </a:xfrm>
          <a:prstGeom prst="rect">
            <a:avLst/>
          </a:prstGeom>
          <a:noFill/>
          <a:ln>
            <a:noFill/>
          </a:ln>
        </p:spPr>
      </p:pic>
      <p:sp>
        <p:nvSpPr>
          <p:cNvPr id="1110" name="Google Shape;1110;gce822b9132_0_71"/>
          <p:cNvSpPr txBox="1"/>
          <p:nvPr/>
        </p:nvSpPr>
        <p:spPr>
          <a:xfrm>
            <a:off x="5318350" y="286688"/>
            <a:ext cx="6795900" cy="321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All recurrent neural networks have the form of a chain of repeating modules of neural network. In standard RNNs, this repeating module will have a very simple structure, such as a single tanh layer.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LSTMs also have this chain like structure, but the repeating module has a different structure.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LSTMs are explicitly designed to take care of the long-term dependency problem - . Remembering information for long periods is their default behavior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ce822b9132_0_77"/>
          <p:cNvSpPr txBox="1"/>
          <p:nvPr>
            <p:ph type="title"/>
          </p:nvPr>
        </p:nvSpPr>
        <p:spPr>
          <a:xfrm>
            <a:off x="1200979" y="41574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CELL STATE AND GATE</a:t>
            </a:r>
            <a:endParaRPr/>
          </a:p>
        </p:txBody>
      </p:sp>
      <p:pic>
        <p:nvPicPr>
          <p:cNvPr id="1116" name="Google Shape;1116;gce822b9132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9687" y="2575464"/>
            <a:ext cx="6305890" cy="1947712"/>
          </a:xfrm>
          <a:prstGeom prst="rect">
            <a:avLst/>
          </a:prstGeom>
          <a:noFill/>
          <a:ln>
            <a:noFill/>
          </a:ln>
        </p:spPr>
      </p:pic>
      <p:sp>
        <p:nvSpPr>
          <p:cNvPr id="1117" name="Google Shape;1117;gce822b9132_0_77"/>
          <p:cNvSpPr/>
          <p:nvPr/>
        </p:nvSpPr>
        <p:spPr>
          <a:xfrm>
            <a:off x="466550" y="1213875"/>
            <a:ext cx="10837800" cy="6636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</a:rPr>
              <a:t>Cell State - </a:t>
            </a: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Like a conveyor belt - Runs straight down the entire chain, with minor linear interactions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Information can flow  unchanged.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18" name="Google Shape;1118;gce822b9132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0086" y="4607380"/>
            <a:ext cx="1267768" cy="1549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gce822b9132_0_77"/>
          <p:cNvSpPr txBox="1"/>
          <p:nvPr/>
        </p:nvSpPr>
        <p:spPr>
          <a:xfrm>
            <a:off x="3506704" y="4238070"/>
            <a:ext cx="153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Controls Flow</a:t>
            </a:r>
            <a:endParaRPr/>
          </a:p>
        </p:txBody>
      </p:sp>
      <p:sp>
        <p:nvSpPr>
          <p:cNvPr id="1120" name="Google Shape;1120;gce822b9132_0_77"/>
          <p:cNvSpPr txBox="1"/>
          <p:nvPr/>
        </p:nvSpPr>
        <p:spPr>
          <a:xfrm>
            <a:off x="5225150" y="4871750"/>
            <a:ext cx="6391500" cy="78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Gates control the flow - they decide how much of the information to be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allowed to </a:t>
            </a: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 flow </a:t>
            </a:r>
            <a:endParaRPr sz="18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04a2bb3c4_0_15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Conditional Probability</a:t>
            </a:r>
            <a:endParaRPr/>
          </a:p>
        </p:txBody>
      </p:sp>
      <p:pic>
        <p:nvPicPr>
          <p:cNvPr id="181" name="Google Shape;181;g1104a2bb3c4_0_15"/>
          <p:cNvPicPr preferRelativeResize="0"/>
          <p:nvPr/>
        </p:nvPicPr>
        <p:blipFill rotWithShape="1">
          <a:blip r:embed="rId3">
            <a:alphaModFix/>
          </a:blip>
          <a:srcRect b="49627" l="12927" r="17420" t="33759"/>
          <a:stretch/>
        </p:blipFill>
        <p:spPr>
          <a:xfrm>
            <a:off x="1371600" y="1428750"/>
            <a:ext cx="8492246" cy="113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1104a2bb3c4_0_15"/>
          <p:cNvPicPr preferRelativeResize="0"/>
          <p:nvPr/>
        </p:nvPicPr>
        <p:blipFill rotWithShape="1">
          <a:blip r:embed="rId4">
            <a:alphaModFix/>
          </a:blip>
          <a:srcRect b="22552" l="12927" r="17420" t="47865"/>
          <a:stretch/>
        </p:blipFill>
        <p:spPr>
          <a:xfrm>
            <a:off x="1371600" y="2914650"/>
            <a:ext cx="8492246" cy="2028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104a2bb3c4_0_38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Remembering helps</a:t>
            </a:r>
            <a:endParaRPr/>
          </a:p>
        </p:txBody>
      </p:sp>
      <p:sp>
        <p:nvSpPr>
          <p:cNvPr id="1126" name="Google Shape;1126;g1104a2bb3c4_0_383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Mary had a little lamb.   (He / She)?… loves it very dearly  - Predicting Pronouns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37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Conceptually the cell state carries an aggregate impression of past data </a:t>
            </a:r>
            <a:endParaRPr sz="2537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537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3037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37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ce822b9132_0_8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FORGET GATE – DECIDE WHAT TO THROW AWAY / WHAT TO REMEMBER</a:t>
            </a:r>
            <a:endParaRPr/>
          </a:p>
        </p:txBody>
      </p:sp>
      <p:pic>
        <p:nvPicPr>
          <p:cNvPr id="1132" name="Google Shape;1132;gce822b9132_0_85"/>
          <p:cNvPicPr preferRelativeResize="0"/>
          <p:nvPr/>
        </p:nvPicPr>
        <p:blipFill rotWithShape="1">
          <a:blip r:embed="rId3">
            <a:alphaModFix/>
          </a:blip>
          <a:srcRect b="-100" l="0" r="50000" t="0"/>
          <a:stretch/>
        </p:blipFill>
        <p:spPr>
          <a:xfrm>
            <a:off x="816864" y="2185627"/>
            <a:ext cx="4558130" cy="28186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gce822b9132_0_85"/>
          <p:cNvSpPr/>
          <p:nvPr/>
        </p:nvSpPr>
        <p:spPr>
          <a:xfrm>
            <a:off x="5564192" y="3461978"/>
            <a:ext cx="5316000" cy="23493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Decision is made by a sigmoid layer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decides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what to let pass based on 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t-1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and x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– and outputs a number 0 and 1 for each number in the cell state C</a:t>
            </a:r>
            <a:r>
              <a:rPr b="0" baseline="-2500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t−1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baseline="-25000" i="0" sz="20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A 1 represents “completely keep this” while a 0 represents “completely get rid of this”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4" name="Google Shape;1134;gce822b9132_0_85"/>
          <p:cNvPicPr preferRelativeResize="0"/>
          <p:nvPr/>
        </p:nvPicPr>
        <p:blipFill rotWithShape="1">
          <a:blip r:embed="rId4">
            <a:alphaModFix/>
          </a:blip>
          <a:srcRect b="31764" l="35299" r="41600" t="56711"/>
          <a:stretch/>
        </p:blipFill>
        <p:spPr>
          <a:xfrm>
            <a:off x="5564191" y="2185626"/>
            <a:ext cx="5031032" cy="9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gce822b9132_0_92"/>
          <p:cNvSpPr txBox="1"/>
          <p:nvPr>
            <p:ph type="title"/>
          </p:nvPr>
        </p:nvSpPr>
        <p:spPr>
          <a:xfrm>
            <a:off x="938775" y="804525"/>
            <a:ext cx="101160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HANDLING NEW INFORMATION- WHAT TO STORE IN NEW CELL STATE </a:t>
            </a:r>
            <a:endParaRPr/>
          </a:p>
        </p:txBody>
      </p:sp>
      <p:sp>
        <p:nvSpPr>
          <p:cNvPr id="1140" name="Google Shape;1140;gce822b9132_0_92"/>
          <p:cNvSpPr txBox="1"/>
          <p:nvPr/>
        </p:nvSpPr>
        <p:spPr>
          <a:xfrm>
            <a:off x="7190142" y="3498073"/>
            <a:ext cx="4294200" cy="1939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Part 1 - A sigmoid layer called the “input gate layer” decides which values we’ll update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Part 2 -  a tanh layer creates a vector of new candidate values,</a:t>
            </a:r>
            <a:endParaRPr/>
          </a:p>
        </p:txBody>
      </p:sp>
      <p:pic>
        <p:nvPicPr>
          <p:cNvPr id="1141" name="Google Shape;1141;gce822b9132_0_92"/>
          <p:cNvPicPr preferRelativeResize="0"/>
          <p:nvPr/>
        </p:nvPicPr>
        <p:blipFill rotWithShape="1">
          <a:blip r:embed="rId3">
            <a:alphaModFix/>
          </a:blip>
          <a:srcRect b="219" l="0" r="50000" t="0"/>
          <a:stretch/>
        </p:blipFill>
        <p:spPr>
          <a:xfrm>
            <a:off x="938784" y="2113229"/>
            <a:ext cx="6096001" cy="3757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ce822b9132_0_92"/>
          <p:cNvPicPr preferRelativeResize="0"/>
          <p:nvPr/>
        </p:nvPicPr>
        <p:blipFill rotWithShape="1">
          <a:blip r:embed="rId4">
            <a:alphaModFix/>
          </a:blip>
          <a:srcRect b="53557" l="35886" r="37636" t="32574"/>
          <a:stretch/>
        </p:blipFill>
        <p:spPr>
          <a:xfrm>
            <a:off x="7177538" y="2041468"/>
            <a:ext cx="4306812" cy="1268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ce822b9132_0_29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148" name="Google Shape;1148;gce822b9132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100" y="2095594"/>
            <a:ext cx="67913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gce822b9132_0_2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7350" y="2810394"/>
            <a:ext cx="5153025" cy="3248025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0" name="Google Shape;1150;gce822b9132_0_295"/>
          <p:cNvSpPr txBox="1"/>
          <p:nvPr/>
        </p:nvSpPr>
        <p:spPr>
          <a:xfrm>
            <a:off x="6052125" y="5361900"/>
            <a:ext cx="299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Current input is Full_stop (.) </a:t>
            </a:r>
            <a:endParaRPr sz="17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1" name="Google Shape;1151;gce822b9132_0_295"/>
          <p:cNvSpPr txBox="1"/>
          <p:nvPr/>
        </p:nvSpPr>
        <p:spPr>
          <a:xfrm>
            <a:off x="6345275" y="4211225"/>
            <a:ext cx="2122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h</a:t>
            </a:r>
            <a:r>
              <a:rPr baseline="-25000"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t-1 </a:t>
            </a:r>
            <a:r>
              <a:rPr lang="en-US" sz="1700">
                <a:highlight>
                  <a:srgbClr val="FFFF00"/>
                </a:highlight>
                <a:latin typeface="Gill Sans"/>
                <a:ea typeface="Gill Sans"/>
                <a:cs typeface="Gill Sans"/>
                <a:sym typeface="Gill Sans"/>
              </a:rPr>
              <a:t>should be erased</a:t>
            </a:r>
            <a:endParaRPr sz="1700">
              <a:highlight>
                <a:srgbClr val="FFFF0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2" name="Google Shape;1152;gce822b9132_0_295"/>
          <p:cNvSpPr txBox="1"/>
          <p:nvPr/>
        </p:nvSpPr>
        <p:spPr>
          <a:xfrm>
            <a:off x="2662700" y="1931025"/>
            <a:ext cx="3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FF"/>
                </a:highlight>
                <a:latin typeface="Gill Sans"/>
                <a:ea typeface="Gill Sans"/>
                <a:cs typeface="Gill Sans"/>
                <a:sym typeface="Gill Sans"/>
              </a:rPr>
              <a:t>Bob’s context is over - Dan’s context starts</a:t>
            </a:r>
            <a:endParaRPr>
              <a:highlight>
                <a:srgbClr val="00FFFF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1153" name="Google Shape;1153;gce822b9132_0_295"/>
          <p:cNvCxnSpPr/>
          <p:nvPr/>
        </p:nvCxnSpPr>
        <p:spPr>
          <a:xfrm rot="10800000">
            <a:off x="4117775" y="2198300"/>
            <a:ext cx="15600" cy="23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gce822b9132_0_3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159" name="Google Shape;1159;gce822b9132_0_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2021494"/>
            <a:ext cx="762952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0" name="Google Shape;1160;gce822b9132_0_314"/>
          <p:cNvCxnSpPr>
            <a:stCxn id="1159" idx="1"/>
          </p:cNvCxnSpPr>
          <p:nvPr/>
        </p:nvCxnSpPr>
        <p:spPr>
          <a:xfrm>
            <a:off x="1451575" y="2583469"/>
            <a:ext cx="3022500" cy="174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gce822b9132_0_314"/>
          <p:cNvCxnSpPr/>
          <p:nvPr/>
        </p:nvCxnSpPr>
        <p:spPr>
          <a:xfrm>
            <a:off x="2826950" y="3030019"/>
            <a:ext cx="2962800" cy="42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2" name="Google Shape;1162;gce822b9132_0_314"/>
          <p:cNvCxnSpPr/>
          <p:nvPr/>
        </p:nvCxnSpPr>
        <p:spPr>
          <a:xfrm>
            <a:off x="4551350" y="2384050"/>
            <a:ext cx="3405900" cy="309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3" name="Google Shape;1163;gce822b9132_0_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0900" y="3034224"/>
            <a:ext cx="4476375" cy="27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e822b9132_0_30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Gate</a:t>
            </a:r>
            <a:endParaRPr/>
          </a:p>
        </p:txBody>
      </p:sp>
      <p:pic>
        <p:nvPicPr>
          <p:cNvPr id="1169" name="Google Shape;1169;gce822b9132_0_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1975050"/>
            <a:ext cx="5863676" cy="277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gce822b9132_0_305"/>
          <p:cNvSpPr txBox="1"/>
          <p:nvPr/>
        </p:nvSpPr>
        <p:spPr>
          <a:xfrm>
            <a:off x="5977075" y="3127100"/>
            <a:ext cx="5943300" cy="295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revious hidden state and current input is passed  into a sigmoid function ---  decides which values will be updated -  0  means not important, and 1 means important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Hidden state and current input are also passed into the tanh function to squish values between -1 and 1 - to regulate the network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●"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Multiply the tanh output with the sigmoid output -  sigmoid output will decide which information is important to keep from the tanh output</a:t>
            </a:r>
            <a:endParaRPr sz="1600"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ce822b9132_0_9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UPDATE OLD CELL STATE TO NEW STATE</a:t>
            </a:r>
            <a:endParaRPr/>
          </a:p>
        </p:txBody>
      </p:sp>
      <p:pic>
        <p:nvPicPr>
          <p:cNvPr id="1176" name="Google Shape;1176;gce822b9132_0_99"/>
          <p:cNvPicPr preferRelativeResize="0"/>
          <p:nvPr/>
        </p:nvPicPr>
        <p:blipFill rotWithShape="1">
          <a:blip r:embed="rId3">
            <a:alphaModFix/>
          </a:blip>
          <a:srcRect b="-633" l="0" r="50000" t="0"/>
          <a:stretch/>
        </p:blipFill>
        <p:spPr>
          <a:xfrm>
            <a:off x="405113" y="2286896"/>
            <a:ext cx="5046562" cy="313739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gce822b9132_0_99"/>
          <p:cNvSpPr/>
          <p:nvPr/>
        </p:nvSpPr>
        <p:spPr>
          <a:xfrm>
            <a:off x="5690887" y="2159575"/>
            <a:ext cx="6096000" cy="14772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Multiply the old state by f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-  forgetting the things we decided to forget earlier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 i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∗C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endParaRPr baseline="-25000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candidate value -  scaled by how much we decided to update each state value</a:t>
            </a:r>
            <a:endParaRPr/>
          </a:p>
        </p:txBody>
      </p:sp>
      <p:pic>
        <p:nvPicPr>
          <p:cNvPr id="1178" name="Google Shape;1178;gce822b9132_0_99"/>
          <p:cNvPicPr preferRelativeResize="0"/>
          <p:nvPr/>
        </p:nvPicPr>
        <p:blipFill rotWithShape="1">
          <a:blip r:embed="rId4">
            <a:alphaModFix/>
          </a:blip>
          <a:srcRect b="23271" l="34599" r="44703" t="65956"/>
          <a:stretch/>
        </p:blipFill>
        <p:spPr>
          <a:xfrm>
            <a:off x="5451676" y="3770246"/>
            <a:ext cx="4529004" cy="132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104a2bb3c4_0_4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in LSTM</a:t>
            </a:r>
            <a:endParaRPr/>
          </a:p>
        </p:txBody>
      </p:sp>
      <p:sp>
        <p:nvSpPr>
          <p:cNvPr id="1184" name="Google Shape;1184;g1104a2bb3c4_0_414"/>
          <p:cNvSpPr txBox="1"/>
          <p:nvPr>
            <p:ph idx="1" type="body"/>
          </p:nvPr>
        </p:nvSpPr>
        <p:spPr>
          <a:xfrm>
            <a:off x="1451575" y="1384050"/>
            <a:ext cx="9603300" cy="463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•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</a:t>
            </a: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time-step - as data passes through an LSTM cell -  a copy of the current input  is filtered through a forget gate, and another copy through the input gate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•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result of both gates are incorporated into the cell state 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•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weights in the forget gate and input gate figure out how to extract features from such information so as to determine which time-steps are important (high forget weights), which are not (low forget weights), and how to encode information from the current time-step into the cell state (input weights)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•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a result, not all time-steps are incorporated equally into the cell state — some are more significant, or worth remembering, than others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Char char="•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This is what gives LSTMs their characteristic ability of being able to dynamically decide how far back into history to look when working with time-series data.</a:t>
            </a: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ce822b9132_0_10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FINAL OUTPUT</a:t>
            </a:r>
            <a:endParaRPr/>
          </a:p>
        </p:txBody>
      </p:sp>
      <p:pic>
        <p:nvPicPr>
          <p:cNvPr id="1190" name="Google Shape;1190;gce822b9132_0_106"/>
          <p:cNvPicPr preferRelativeResize="0"/>
          <p:nvPr/>
        </p:nvPicPr>
        <p:blipFill rotWithShape="1">
          <a:blip r:embed="rId3">
            <a:alphaModFix/>
          </a:blip>
          <a:srcRect b="26600" l="35385" r="41359" t="62274"/>
          <a:stretch/>
        </p:blipFill>
        <p:spPr>
          <a:xfrm>
            <a:off x="6900671" y="2097023"/>
            <a:ext cx="4949952" cy="1331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gce822b9132_0_106"/>
          <p:cNvPicPr preferRelativeResize="0"/>
          <p:nvPr/>
        </p:nvPicPr>
        <p:blipFill rotWithShape="1">
          <a:blip r:embed="rId4">
            <a:alphaModFix/>
          </a:blip>
          <a:srcRect b="-745" l="0" r="51501" t="0"/>
          <a:stretch/>
        </p:blipFill>
        <p:spPr>
          <a:xfrm>
            <a:off x="1451579" y="1973613"/>
            <a:ext cx="5132831" cy="329333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gce822b9132_0_106"/>
          <p:cNvSpPr/>
          <p:nvPr/>
        </p:nvSpPr>
        <p:spPr>
          <a:xfrm>
            <a:off x="6900671" y="3512617"/>
            <a:ext cx="4801500" cy="17544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Based on filtered version of cell state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Sigmoid layer decides what parts of the cell state will be output.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 is then passed  through tanh to push the values to be between −1 and 1 and multiplied by the output of the sigmoid gate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104a2bb3c4_0_399"/>
          <p:cNvSpPr txBox="1"/>
          <p:nvPr>
            <p:ph type="title"/>
          </p:nvPr>
        </p:nvSpPr>
        <p:spPr>
          <a:xfrm>
            <a:off x="1294354" y="4312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Cell</a:t>
            </a:r>
            <a:endParaRPr/>
          </a:p>
        </p:txBody>
      </p:sp>
      <p:pic>
        <p:nvPicPr>
          <p:cNvPr id="1198" name="Google Shape;1198;g1104a2bb3c4_0_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50" y="1091625"/>
            <a:ext cx="11083290" cy="56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4a2bb3c4_0_70"/>
          <p:cNvSpPr txBox="1"/>
          <p:nvPr>
            <p:ph type="title"/>
          </p:nvPr>
        </p:nvSpPr>
        <p:spPr>
          <a:xfrm>
            <a:off x="1935439" y="1072692"/>
            <a:ext cx="12804300" cy="13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knew the future</a:t>
            </a:r>
            <a:endParaRPr/>
          </a:p>
        </p:txBody>
      </p:sp>
      <p:sp>
        <p:nvSpPr>
          <p:cNvPr id="188" name="Google Shape;188;g1104a2bb3c4_0_70"/>
          <p:cNvSpPr txBox="1"/>
          <p:nvPr/>
        </p:nvSpPr>
        <p:spPr>
          <a:xfrm>
            <a:off x="1935453" y="2471600"/>
            <a:ext cx="73611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ckwell"/>
                <a:ea typeface="Rockwell"/>
                <a:cs typeface="Rockwell"/>
                <a:sym typeface="Rockwell"/>
              </a:rPr>
              <a:t>T</a:t>
            </a: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eam A won the match and ……………. 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89" name="Google Shape;189;g1104a2bb3c4_0_70"/>
          <p:cNvSpPr txBox="1"/>
          <p:nvPr/>
        </p:nvSpPr>
        <p:spPr>
          <a:xfrm>
            <a:off x="2087853" y="3743675"/>
            <a:ext cx="7361100" cy="21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Rockwell"/>
                <a:ea typeface="Rockwell"/>
                <a:cs typeface="Rockwell"/>
                <a:sym typeface="Rockwell"/>
              </a:rPr>
              <a:t>T</a:t>
            </a: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eam A won the match and ……………. charity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The-1 cat-2 sat-3 on-4 the-5 mat-6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ckwell"/>
                <a:ea typeface="Rockwell"/>
                <a:cs typeface="Rockwell"/>
                <a:sym typeface="Rockwell"/>
              </a:rPr>
              <a:t>Billi-1 chatai-2 par-3 baithi-4 hai-5  </a:t>
            </a:r>
            <a:endParaRPr sz="2500"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104a2bb3c4_0_389"/>
          <p:cNvSpPr txBox="1"/>
          <p:nvPr>
            <p:ph type="title"/>
          </p:nvPr>
        </p:nvSpPr>
        <p:spPr>
          <a:xfrm>
            <a:off x="1218329" y="891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Full view </a:t>
            </a:r>
            <a:endParaRPr/>
          </a:p>
        </p:txBody>
      </p:sp>
      <p:pic>
        <p:nvPicPr>
          <p:cNvPr id="1204" name="Google Shape;1204;g1104a2bb3c4_0_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50" y="786850"/>
            <a:ext cx="11362473" cy="5914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104a2bb3c4_0_394"/>
          <p:cNvSpPr txBox="1"/>
          <p:nvPr>
            <p:ph type="title"/>
          </p:nvPr>
        </p:nvSpPr>
        <p:spPr>
          <a:xfrm>
            <a:off x="83104" y="1513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 Units in LSTM</a:t>
            </a:r>
            <a:endParaRPr/>
          </a:p>
        </p:txBody>
      </p:sp>
      <p:pic>
        <p:nvPicPr>
          <p:cNvPr id="1210" name="Google Shape;1210;g1104a2bb3c4_0_394"/>
          <p:cNvPicPr preferRelativeResize="0"/>
          <p:nvPr/>
        </p:nvPicPr>
        <p:blipFill rotWithShape="1">
          <a:blip r:embed="rId3">
            <a:alphaModFix/>
          </a:blip>
          <a:srcRect b="10565" l="6170" r="6179" t="8159"/>
          <a:stretch/>
        </p:blipFill>
        <p:spPr>
          <a:xfrm>
            <a:off x="83100" y="996800"/>
            <a:ext cx="11699999" cy="46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ce822b9132_0_32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of hidden units - heuristic</a:t>
            </a:r>
            <a:endParaRPr/>
          </a:p>
        </p:txBody>
      </p:sp>
      <p:pic>
        <p:nvPicPr>
          <p:cNvPr id="1216" name="Google Shape;1216;gce822b9132_0_329"/>
          <p:cNvPicPr preferRelativeResize="0"/>
          <p:nvPr/>
        </p:nvPicPr>
        <p:blipFill rotWithShape="1">
          <a:blip r:embed="rId3">
            <a:alphaModFix/>
          </a:blip>
          <a:srcRect b="0" l="0" r="35798" t="0"/>
          <a:stretch/>
        </p:blipFill>
        <p:spPr>
          <a:xfrm>
            <a:off x="1451575" y="2244725"/>
            <a:ext cx="6719049" cy="33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ce822b9132_0_11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GATED RECURRENT UNIT</a:t>
            </a:r>
            <a:endParaRPr/>
          </a:p>
        </p:txBody>
      </p:sp>
      <p:pic>
        <p:nvPicPr>
          <p:cNvPr id="1222" name="Google Shape;1222;gce822b9132_0_113"/>
          <p:cNvPicPr preferRelativeResize="0"/>
          <p:nvPr/>
        </p:nvPicPr>
        <p:blipFill rotWithShape="1">
          <a:blip r:embed="rId3">
            <a:alphaModFix/>
          </a:blip>
          <a:srcRect b="20890" l="6698" r="38751" t="45866"/>
          <a:stretch/>
        </p:blipFill>
        <p:spPr>
          <a:xfrm>
            <a:off x="1451578" y="2289048"/>
            <a:ext cx="8331204" cy="2855977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gce822b9132_0_113"/>
          <p:cNvSpPr txBox="1"/>
          <p:nvPr/>
        </p:nvSpPr>
        <p:spPr>
          <a:xfrm>
            <a:off x="5913892" y="5257152"/>
            <a:ext cx="3519600" cy="6465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Merges Input and Forget Gates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Hidden state and Cell state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104a2bb3c4_0_40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Hidden State</a:t>
            </a:r>
            <a:endParaRPr/>
          </a:p>
        </p:txBody>
      </p:sp>
      <p:sp>
        <p:nvSpPr>
          <p:cNvPr id="1229" name="Google Shape;1229;g1104a2bb3c4_0_405"/>
          <p:cNvSpPr txBox="1"/>
          <p:nvPr/>
        </p:nvSpPr>
        <p:spPr>
          <a:xfrm>
            <a:off x="1166325" y="2083825"/>
            <a:ext cx="98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30" name="Google Shape;1230;g1104a2bb3c4_0_405"/>
          <p:cNvSpPr txBox="1"/>
          <p:nvPr/>
        </p:nvSpPr>
        <p:spPr>
          <a:xfrm>
            <a:off x="917500" y="1853625"/>
            <a:ext cx="10854600" cy="54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Can mean different things - depending on what the LSTM is trained to do 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If  LSTM is trained to predict next word - then hidden state at t = 3 (say) would be an encoded version of the prediction for the next word - whether it is correct or not will be ascertained through a  process outside of the LSTM 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latin typeface="Georgia"/>
                <a:ea typeface="Georgia"/>
                <a:cs typeface="Georgia"/>
                <a:sym typeface="Georgia"/>
              </a:rPr>
              <a:t>If the LSTM network is trained to be able to classify the sentiment of a word in the context of the sentence - the hidden state at t = 3 would be an encoded version of the third word of the sentence whose sentiment would be determined by a  process  outside the LSTM</a:t>
            </a:r>
            <a:endParaRPr sz="1800">
              <a:solidFill>
                <a:srgbClr val="2929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ce822b9132_0_21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Modeling with LSTM</a:t>
            </a:r>
            <a:endParaRPr/>
          </a:p>
        </p:txBody>
      </p:sp>
      <p:pic>
        <p:nvPicPr>
          <p:cNvPr id="1236" name="Google Shape;1236;gce822b9132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25" y="1983650"/>
            <a:ext cx="11251550" cy="32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gce822b9132_0_210"/>
          <p:cNvSpPr txBox="1"/>
          <p:nvPr/>
        </p:nvSpPr>
        <p:spPr>
          <a:xfrm>
            <a:off x="7091275" y="3592275"/>
            <a:ext cx="4385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Train - Give a word -&gt; predict next word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Gill Sans"/>
                <a:ea typeface="Gill Sans"/>
                <a:cs typeface="Gill Sans"/>
                <a:sym typeface="Gill Sans"/>
              </a:rPr>
              <a:t>Adjust weight matrices to ensure that predicted word is same as target word</a:t>
            </a:r>
            <a:endParaRPr sz="21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1104a2bb3c4_0_43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Modeling Architecture</a:t>
            </a:r>
            <a:endParaRPr/>
          </a:p>
        </p:txBody>
      </p:sp>
      <p:pic>
        <p:nvPicPr>
          <p:cNvPr id="1243" name="Google Shape;1243;g1104a2bb3c4_0_4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876" y="1461750"/>
            <a:ext cx="8639599" cy="53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4" name="Google Shape;1244;g1104a2bb3c4_0_439"/>
          <p:cNvSpPr txBox="1"/>
          <p:nvPr/>
        </p:nvSpPr>
        <p:spPr>
          <a:xfrm>
            <a:off x="8786325" y="3032425"/>
            <a:ext cx="26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using LSTMs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5" name="Google Shape;1245;g1104a2bb3c4_0_439"/>
          <p:cNvSpPr txBox="1"/>
          <p:nvPr/>
        </p:nvSpPr>
        <p:spPr>
          <a:xfrm>
            <a:off x="8786325" y="4180100"/>
            <a:ext cx="26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Embeddings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6" name="Google Shape;1246;g1104a2bb3c4_0_439"/>
          <p:cNvSpPr txBox="1"/>
          <p:nvPr/>
        </p:nvSpPr>
        <p:spPr>
          <a:xfrm>
            <a:off x="5489400" y="6242400"/>
            <a:ext cx="6702600" cy="615600"/>
          </a:xfrm>
          <a:prstGeom prst="rect">
            <a:avLst/>
          </a:prstGeom>
          <a:solidFill>
            <a:srgbClr val="F8EEC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LSTM Neural Networks for Language Modeling - http://citeseerx.ist.psu.edu/viewdoc/download?doi=10.1.1.248.4448&amp;rep=rep1&amp;type=pdf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ce822b9132_0_33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with fixed length sequences - predict next word</a:t>
            </a:r>
            <a:endParaRPr/>
          </a:p>
        </p:txBody>
      </p:sp>
      <p:sp>
        <p:nvSpPr>
          <p:cNvPr id="1252" name="Google Shape;1252;gce822b9132_0_338"/>
          <p:cNvSpPr txBox="1"/>
          <p:nvPr/>
        </p:nvSpPr>
        <p:spPr>
          <a:xfrm>
            <a:off x="139325" y="1997025"/>
            <a:ext cx="7477200" cy="33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long ago , the mice had a general council to consider what measures they could take to outwit their common enemy , the cat . some said this , and some said that but at last a young mouse got up and said he had a proposal to make , which he thought would meet the case . you will all agree , said he , that our chief danger consists in the sly and treacherous manner in which the enemy approaches us . now , if we could receive some signal of her approach , we could easily escape from her . i venture , therefore , to propose that a small bell be procured , and attached by a ribbon round the neck of the cat . by this means we should always know when she was about , and could easily retire while she was in the neighbourhood . this proposal met with general applause , until an old mouse got up and said that is all very well , but who is to bell the cat ? the mice looked at one another and nobody spoke . then the old mouse said it is easy to propose impossible remedies .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53" name="Google Shape;1253;gce822b9132_0_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925" y="2006019"/>
            <a:ext cx="4270676" cy="341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Google Shape;1254;gce822b9132_0_338"/>
          <p:cNvSpPr txBox="1"/>
          <p:nvPr/>
        </p:nvSpPr>
        <p:spPr>
          <a:xfrm>
            <a:off x="4551350" y="5577925"/>
            <a:ext cx="739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cost is a cross entropy between label and softmax() prediction  </a:t>
            </a:r>
            <a:endParaRPr sz="16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ce822b9132_0_21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</a:t>
            </a:r>
            <a:endParaRPr/>
          </a:p>
        </p:txBody>
      </p:sp>
      <p:pic>
        <p:nvPicPr>
          <p:cNvPr id="1260" name="Google Shape;1260;gce822b9132_0_215"/>
          <p:cNvPicPr preferRelativeResize="0"/>
          <p:nvPr/>
        </p:nvPicPr>
        <p:blipFill rotWithShape="1">
          <a:blip r:embed="rId3">
            <a:alphaModFix/>
          </a:blip>
          <a:srcRect b="-2406" l="0" r="37386" t="0"/>
          <a:stretch/>
        </p:blipFill>
        <p:spPr>
          <a:xfrm>
            <a:off x="0" y="0"/>
            <a:ext cx="7442773" cy="460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gce822b9132_0_2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03" y="4050975"/>
            <a:ext cx="9158648" cy="271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gce822b9132_0_215"/>
          <p:cNvSpPr txBox="1"/>
          <p:nvPr/>
        </p:nvSpPr>
        <p:spPr>
          <a:xfrm>
            <a:off x="5938000" y="708050"/>
            <a:ext cx="5471400" cy="187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 u="sng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Training sequences of fixed length to predict sequences</a:t>
            </a:r>
            <a:endParaRPr b="1" sz="2200" u="sng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cat  → and her kittens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They put  → on their mittens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3" name="Google Shape;1263;gce822b9132_0_215"/>
          <p:cNvSpPr txBox="1"/>
          <p:nvPr/>
        </p:nvSpPr>
        <p:spPr>
          <a:xfrm>
            <a:off x="7119950" y="4764688"/>
            <a:ext cx="242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Test</a:t>
            </a:r>
            <a:endParaRPr sz="22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ce822b9132_0_35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Language Generation - Output is fed back as input - sentence completion task</a:t>
            </a:r>
            <a:endParaRPr/>
          </a:p>
        </p:txBody>
      </p:sp>
      <p:sp>
        <p:nvSpPr>
          <p:cNvPr id="1269" name="Google Shape;1269;gce822b9132_0_352"/>
          <p:cNvSpPr txBox="1"/>
          <p:nvPr/>
        </p:nvSpPr>
        <p:spPr>
          <a:xfrm>
            <a:off x="1006250" y="2260200"/>
            <a:ext cx="7523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“had a general” → council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“Council” is used as input -  “a general council” → “to”  </a:t>
            </a:r>
            <a:endParaRPr sz="1800"/>
          </a:p>
        </p:txBody>
      </p:sp>
      <p:sp>
        <p:nvSpPr>
          <p:cNvPr id="1270" name="Google Shape;1270;gce822b9132_0_352"/>
          <p:cNvSpPr txBox="1"/>
          <p:nvPr/>
        </p:nvSpPr>
        <p:spPr>
          <a:xfrm>
            <a:off x="1006250" y="3467175"/>
            <a:ext cx="10048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had a general council to consider what measures they could take to outwit their common enemy , the cat . some said this , and some said that but at last a young mouse got</a:t>
            </a:r>
            <a:endParaRPr sz="2000">
              <a:highlight>
                <a:srgbClr val="B6D7A8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04a2bb3c4_0_28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had to correct answer scripts</a:t>
            </a:r>
            <a:endParaRPr/>
          </a:p>
        </p:txBody>
      </p:sp>
      <p:sp>
        <p:nvSpPr>
          <p:cNvPr id="195" name="Google Shape;195;g1104a2bb3c4_0_280"/>
          <p:cNvSpPr txBox="1"/>
          <p:nvPr/>
        </p:nvSpPr>
        <p:spPr>
          <a:xfrm>
            <a:off x="1477350" y="2208250"/>
            <a:ext cx="8568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The course NLU is about learning to tell a story - Right or Wrong?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6" name="Google Shape;196;g1104a2bb3c4_0_280"/>
          <p:cNvSpPr txBox="1"/>
          <p:nvPr/>
        </p:nvSpPr>
        <p:spPr>
          <a:xfrm>
            <a:off x="1477350" y="3838000"/>
            <a:ext cx="8568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Gill Sans"/>
                <a:ea typeface="Gill Sans"/>
                <a:cs typeface="Gill Sans"/>
                <a:sym typeface="Gill Sans"/>
              </a:rPr>
              <a:t>The course NLU teaches how text sequences are generated by a computer </a:t>
            </a:r>
            <a:endParaRPr sz="24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7" name="Google Shape;197;g1104a2bb3c4_0_280"/>
          <p:cNvSpPr/>
          <p:nvPr/>
        </p:nvSpPr>
        <p:spPr>
          <a:xfrm flipH="1" rot="8864371">
            <a:off x="8988415" y="2568727"/>
            <a:ext cx="1664203" cy="554151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1104a2bb3c4_0_344"/>
          <p:cNvSpPr txBox="1"/>
          <p:nvPr>
            <p:ph type="title"/>
          </p:nvPr>
        </p:nvSpPr>
        <p:spPr>
          <a:xfrm>
            <a:off x="1467129" y="43129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Training with aligned pairs of text in two languages - for machine translation</a:t>
            </a:r>
            <a:endParaRPr/>
          </a:p>
        </p:txBody>
      </p:sp>
      <p:pic>
        <p:nvPicPr>
          <p:cNvPr id="1276" name="Google Shape;1276;g1104a2bb3c4_0_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698" y="1586151"/>
            <a:ext cx="8270726" cy="48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1104a2bb3c4_0_35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and accuracy</a:t>
            </a:r>
            <a:endParaRPr/>
          </a:p>
        </p:txBody>
      </p:sp>
      <p:pic>
        <p:nvPicPr>
          <p:cNvPr id="1282" name="Google Shape;1282;g1104a2bb3c4_0_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404500"/>
            <a:ext cx="6007276" cy="5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04a2bb3c4_0_449"/>
          <p:cNvSpPr txBox="1"/>
          <p:nvPr>
            <p:ph type="title"/>
          </p:nvPr>
        </p:nvSpPr>
        <p:spPr>
          <a:xfrm>
            <a:off x="1031679" y="1202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 - Decoder Architecture - Sequence to Sequence Prediction</a:t>
            </a:r>
            <a:endParaRPr/>
          </a:p>
        </p:txBody>
      </p:sp>
      <p:pic>
        <p:nvPicPr>
          <p:cNvPr id="1288" name="Google Shape;1288;g1104a2bb3c4_0_4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50" y="979651"/>
            <a:ext cx="11424966" cy="587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1104a2bb3c4_0_454"/>
          <p:cNvSpPr txBox="1"/>
          <p:nvPr>
            <p:ph type="title"/>
          </p:nvPr>
        </p:nvSpPr>
        <p:spPr>
          <a:xfrm>
            <a:off x="1294354" y="41574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4" name="Google Shape;1294;g1104a2bb3c4_0_4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00" y="62175"/>
            <a:ext cx="10574701" cy="67336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5" name="Google Shape;1295;g1104a2bb3c4_0_454"/>
          <p:cNvSpPr txBox="1"/>
          <p:nvPr/>
        </p:nvSpPr>
        <p:spPr>
          <a:xfrm>
            <a:off x="1551150" y="1974975"/>
            <a:ext cx="9089700" cy="120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sz="2200">
                <a:latin typeface="Gill Sans"/>
                <a:ea typeface="Gill Sans"/>
                <a:cs typeface="Gill Sans"/>
                <a:sym typeface="Gill Sans"/>
              </a:rPr>
              <a:t>The input sequence is the sentence in original language - each word is represented as x_i where i is the order of the word</a:t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104a2bb3c4_0_45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Thought or Skip Vector</a:t>
            </a:r>
            <a:endParaRPr/>
          </a:p>
        </p:txBody>
      </p:sp>
      <p:pic>
        <p:nvPicPr>
          <p:cNvPr id="1301" name="Google Shape;1301;g1104a2bb3c4_0_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019"/>
            <a:ext cx="11887198" cy="383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104a2bb3c4_0_46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g1104a2bb3c4_0_464"/>
          <p:cNvPicPr preferRelativeResize="0"/>
          <p:nvPr/>
        </p:nvPicPr>
        <p:blipFill rotWithShape="1">
          <a:blip r:embed="rId3">
            <a:alphaModFix/>
          </a:blip>
          <a:srcRect b="0" l="4120" r="7274" t="0"/>
          <a:stretch/>
        </p:blipFill>
        <p:spPr>
          <a:xfrm>
            <a:off x="465550" y="0"/>
            <a:ext cx="1058931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1104a2bb3c4_0_47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Encoder-Decoder architecture for Translation</a:t>
            </a:r>
            <a:endParaRPr/>
          </a:p>
        </p:txBody>
      </p:sp>
      <p:pic>
        <p:nvPicPr>
          <p:cNvPr id="1313" name="Google Shape;1313;g1104a2bb3c4_0_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019"/>
            <a:ext cx="11887199" cy="356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104a2bb3c4_0_488"/>
          <p:cNvSpPr txBox="1"/>
          <p:nvPr>
            <p:ph type="title"/>
          </p:nvPr>
        </p:nvSpPr>
        <p:spPr>
          <a:xfrm>
            <a:off x="1171654" y="260244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Quality of prediction - LSTM + Additional Layers</a:t>
            </a:r>
            <a:endParaRPr/>
          </a:p>
        </p:txBody>
      </p:sp>
      <p:pic>
        <p:nvPicPr>
          <p:cNvPr id="1319" name="Google Shape;1319;g1104a2bb3c4_0_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500" y="1404675"/>
            <a:ext cx="9603300" cy="545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ce822b9132_0_363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Bidirectional LSTM</a:t>
            </a:r>
            <a:endParaRPr/>
          </a:p>
        </p:txBody>
      </p:sp>
      <p:pic>
        <p:nvPicPr>
          <p:cNvPr id="1325" name="Google Shape;1325;gce822b9132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200" y="1931044"/>
            <a:ext cx="7547812" cy="4699581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gce822b9132_0_363"/>
          <p:cNvSpPr txBox="1"/>
          <p:nvPr/>
        </p:nvSpPr>
        <p:spPr>
          <a:xfrm>
            <a:off x="3080675" y="6371050"/>
            <a:ext cx="3823800" cy="4002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Input to next layers for learning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7" name="Google Shape;1327;gce822b9132_0_363"/>
          <p:cNvSpPr txBox="1"/>
          <p:nvPr/>
        </p:nvSpPr>
        <p:spPr>
          <a:xfrm>
            <a:off x="294125" y="2151825"/>
            <a:ext cx="4226400" cy="35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Sequence processing model </a:t>
            </a:r>
            <a:endParaRPr sz="1800" u="sng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Consists of two LSTMs: one taking the input in a forward direction, and the other in a backwards direction</a:t>
            </a:r>
            <a:endParaRPr sz="1800">
              <a:solidFill>
                <a:srgbClr val="21252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7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212529"/>
                </a:solidFill>
                <a:latin typeface="Georgia"/>
                <a:ea typeface="Georgia"/>
                <a:cs typeface="Georgia"/>
                <a:sym typeface="Georgia"/>
              </a:rPr>
              <a:t>BiLSTMs effectively increase the amount of information available to the network - provides forward  context </a:t>
            </a:r>
            <a:endParaRPr sz="1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8" name="Google Shape;1328;gce822b9132_0_363"/>
          <p:cNvSpPr/>
          <p:nvPr/>
        </p:nvSpPr>
        <p:spPr>
          <a:xfrm rot="5400000">
            <a:off x="7899125" y="-1038225"/>
            <a:ext cx="1897200" cy="4197300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8D8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ce822b9132_0_363"/>
          <p:cNvSpPr/>
          <p:nvPr/>
        </p:nvSpPr>
        <p:spPr>
          <a:xfrm>
            <a:off x="6578075" y="166275"/>
            <a:ext cx="4774200" cy="17883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cc5cfa0f4a_0_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Stacked LSTMs</a:t>
            </a:r>
            <a:endParaRPr/>
          </a:p>
        </p:txBody>
      </p:sp>
      <p:pic>
        <p:nvPicPr>
          <p:cNvPr id="1335" name="Google Shape;1335;gcc5cfa0f4a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575" y="2021494"/>
            <a:ext cx="1123950" cy="352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gcc5cfa0f4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6075" y="1948850"/>
            <a:ext cx="7116650" cy="397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04a2bb3c4_0_27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wanted your computer to write your story</a:t>
            </a:r>
            <a:endParaRPr/>
          </a:p>
        </p:txBody>
      </p:sp>
      <p:sp>
        <p:nvSpPr>
          <p:cNvPr id="203" name="Google Shape;203;g1104a2bb3c4_0_275"/>
          <p:cNvSpPr txBox="1"/>
          <p:nvPr/>
        </p:nvSpPr>
        <p:spPr>
          <a:xfrm>
            <a:off x="1446250" y="2332650"/>
            <a:ext cx="898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2700">
                <a:latin typeface="Gill Sans"/>
                <a:ea typeface="Gill Sans"/>
                <a:cs typeface="Gill Sans"/>
                <a:sym typeface="Gill Sans"/>
              </a:rPr>
              <a:t>he student ………………..</a:t>
            </a:r>
            <a:endParaRPr sz="2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cc5cfa0f4a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NLP Problems that can benefit from BiLSTM </a:t>
            </a:r>
            <a:endParaRPr/>
          </a:p>
        </p:txBody>
      </p:sp>
      <p:sp>
        <p:nvSpPr>
          <p:cNvPr id="1342" name="Google Shape;1342;gcc5cfa0f4a_0_0"/>
          <p:cNvSpPr txBox="1"/>
          <p:nvPr/>
        </p:nvSpPr>
        <p:spPr>
          <a:xfrm>
            <a:off x="1501650" y="2074425"/>
            <a:ext cx="80037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entiment Analysis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This is very expensive but really useful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Translation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cat sat on the mat - Billi chatai par baithi hai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latin typeface="Gill Sans"/>
                <a:ea typeface="Gill Sans"/>
                <a:cs typeface="Gill Sans"/>
                <a:sym typeface="Gill Sans"/>
              </a:rPr>
              <a:t>POS tagging / NER classifier - </a:t>
            </a:r>
            <a:r>
              <a:rPr b="1" lang="en-US" sz="19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The soup sticks to the bowl </a:t>
            </a:r>
            <a:endParaRPr b="1" sz="1900">
              <a:solidFill>
                <a:srgbClr val="CC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84"/>
          <p:cNvSpPr txBox="1"/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READING MATERIAL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</a:pPr>
            <a:r>
              <a:t/>
            </a:r>
            <a:endParaRPr/>
          </a:p>
        </p:txBody>
      </p:sp>
      <p:sp>
        <p:nvSpPr>
          <p:cNvPr id="1348" name="Google Shape;1348;p84"/>
          <p:cNvSpPr txBox="1"/>
          <p:nvPr>
            <p:ph idx="1" type="body"/>
          </p:nvPr>
        </p:nvSpPr>
        <p:spPr>
          <a:xfrm>
            <a:off x="1454250" y="2740101"/>
            <a:ext cx="86304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Natural Language Processing by Jacob Eisenstein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Course material by Richard Socher and Chris Manning - Stanford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en-US" sz="3600"/>
              <a:t>Online Tutorials</a:t>
            </a:r>
            <a:endParaRPr sz="3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ill Sans"/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WORD EMBEDDINGS</a:t>
            </a:r>
            <a:endParaRPr/>
          </a:p>
        </p:txBody>
      </p:sp>
      <p:sp>
        <p:nvSpPr>
          <p:cNvPr id="209" name="Google Shape;209;p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NEURAL LANGUAGE MODELS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LECTURE – 3</a:t>
            </a:r>
            <a:r>
              <a:rPr baseline="30000" lang="en-US"/>
              <a:t>RD</a:t>
            </a:r>
            <a:r>
              <a:rPr lang="en-US"/>
              <a:t> MARCH, 2020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PAPERS - REFERENCES</a:t>
            </a:r>
            <a:endParaRPr/>
          </a:p>
        </p:txBody>
      </p:sp>
      <p:sp>
        <p:nvSpPr>
          <p:cNvPr id="215" name="Google Shape;215;p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1. Y. Bengio, R. Ducharme, P. Vincent. A neural probabilistic language model. Journal of Machine Learning Research, 3:1137-1155, 2003.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Implementation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https://towardsdatascience.com/skip-gram-nlp-context-words-prediction-algorithm-5bbf34f84e0c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https://towardsdatascience.com/word2vec-skip-gram-model-part-1-intuition-78614e4d6e0b</a:t>
            </a:r>
            <a:endParaRPr/>
          </a:p>
          <a:p>
            <a:pPr indent="-2159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https://arxiv.org/pdf/1901.09785.pdf</a:t>
            </a:r>
            <a:r>
              <a:rPr lang="en-US"/>
              <a:t> - a paper talking about evaluations of Word-embedding models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LANGUAGE MODEL – A REVIEW</a:t>
            </a:r>
            <a:endParaRPr/>
          </a:p>
        </p:txBody>
      </p:sp>
      <p:sp>
        <p:nvSpPr>
          <p:cNvPr id="221" name="Google Shape;221;p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statistical model of language can be represented by the conditional probability of the next word given all the previous ones in the sequence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where </a:t>
            </a:r>
            <a:r>
              <a:rPr i="1" lang="en-US"/>
              <a:t>w</a:t>
            </a:r>
            <a:r>
              <a:rPr baseline="-25000" i="1" lang="en-US"/>
              <a:t>t</a:t>
            </a:r>
            <a:r>
              <a:rPr i="1" lang="en-US"/>
              <a:t> </a:t>
            </a:r>
            <a:r>
              <a:rPr lang="en-US"/>
              <a:t>is the t-th word, and w</a:t>
            </a:r>
            <a:r>
              <a:rPr baseline="-25000" lang="en-US"/>
              <a:t>i</a:t>
            </a:r>
            <a:r>
              <a:rPr baseline="30000" lang="en-US"/>
              <a:t>j</a:t>
            </a:r>
            <a:r>
              <a:rPr i="1" lang="en-US"/>
              <a:t> denotes the subsequence (Wi</a:t>
            </a:r>
            <a:r>
              <a:rPr baseline="-25000" i="1" lang="en-US"/>
              <a:t>,</a:t>
            </a:r>
            <a:r>
              <a:rPr i="1" lang="en-US"/>
              <a:t> W</a:t>
            </a:r>
            <a:r>
              <a:rPr baseline="-25000" i="1" lang="en-US"/>
              <a:t>i+1</a:t>
            </a:r>
            <a:r>
              <a:rPr i="1" lang="en-US"/>
              <a:t>, </a:t>
            </a:r>
            <a:r>
              <a:rPr lang="en-US"/>
              <a:t>... , </a:t>
            </a:r>
            <a:r>
              <a:rPr i="1" lang="en-US"/>
              <a:t>W</a:t>
            </a:r>
            <a:r>
              <a:rPr baseline="-25000" i="1" lang="en-US"/>
              <a:t>j-1</a:t>
            </a:r>
            <a:r>
              <a:rPr i="1" lang="en-US"/>
              <a:t>, W</a:t>
            </a:r>
            <a:r>
              <a:rPr baseline="-25000" i="1" lang="en-US"/>
              <a:t>j</a:t>
            </a:r>
            <a:r>
              <a:rPr i="1" lang="en-US"/>
              <a:t>).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Assumed - Temporally closer words in the word sequence are statistically more dependent.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/>
              <a:t>n-gram </a:t>
            </a:r>
            <a:r>
              <a:rPr lang="en-US"/>
              <a:t>models construct tables of conditional probabilities for the next word, for each one of a large number of </a:t>
            </a:r>
            <a:r>
              <a:rPr i="1" lang="en-US"/>
              <a:t>contexts, </a:t>
            </a:r>
            <a:r>
              <a:rPr lang="en-US"/>
              <a:t>i.e. combinations of the last </a:t>
            </a:r>
            <a:r>
              <a:rPr i="1" lang="en-US"/>
              <a:t>n </a:t>
            </a:r>
            <a:r>
              <a:rPr lang="en-US"/>
              <a:t>- 1 words: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i="1" lang="en-US"/>
              <a:t> </a:t>
            </a:r>
            <a:endParaRPr/>
          </a:p>
        </p:txBody>
      </p:sp>
      <p:pic>
        <p:nvPicPr>
          <p:cNvPr id="222" name="Google Shape;2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5478" y="2613289"/>
            <a:ext cx="3857761" cy="63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3325" y="5030483"/>
            <a:ext cx="4060801" cy="59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4a2bb3c4_0_10"/>
          <p:cNvSpPr txBox="1"/>
          <p:nvPr>
            <p:ph type="title"/>
          </p:nvPr>
        </p:nvSpPr>
        <p:spPr>
          <a:xfrm>
            <a:off x="1935439" y="1072692"/>
            <a:ext cx="12804300" cy="13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 Completion</a:t>
            </a:r>
            <a:endParaRPr/>
          </a:p>
        </p:txBody>
      </p:sp>
      <p:sp>
        <p:nvSpPr>
          <p:cNvPr id="107" name="Google Shape;107;g1104a2bb3c4_0_10"/>
          <p:cNvSpPr txBox="1"/>
          <p:nvPr/>
        </p:nvSpPr>
        <p:spPr>
          <a:xfrm>
            <a:off x="1548633" y="2554842"/>
            <a:ext cx="541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ckwell"/>
                <a:ea typeface="Rockwell"/>
                <a:cs typeface="Rockwell"/>
                <a:sym typeface="Rockwell"/>
              </a:rPr>
              <a:t>Team A won the …………..</a:t>
            </a:r>
            <a:endParaRPr sz="24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08" name="Google Shape;108;g1104a2bb3c4_0_10"/>
          <p:cNvSpPr txBox="1"/>
          <p:nvPr/>
        </p:nvSpPr>
        <p:spPr>
          <a:xfrm>
            <a:off x="5893825" y="1740700"/>
            <a:ext cx="5418300" cy="4417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How many of you thought about?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match - N1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game - N2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quiz - N3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toss - N4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lottery - N5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Gill Sans"/>
                <a:ea typeface="Gill Sans"/>
                <a:cs typeface="Gill Sans"/>
                <a:sym typeface="Gill Sans"/>
              </a:rPr>
              <a:t>round - N6</a:t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P(match/</a:t>
            </a:r>
            <a:r>
              <a:rPr b="1" lang="en-US" sz="2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Team A won the</a:t>
            </a: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) - N1/N</a:t>
            </a:r>
            <a:endParaRPr b="1" sz="2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latin typeface="Gill Sans"/>
                <a:ea typeface="Gill Sans"/>
                <a:cs typeface="Gill Sans"/>
                <a:sym typeface="Gill Sans"/>
              </a:rPr>
              <a:t>P(lottery/Team A won the) - N5/N</a:t>
            </a:r>
            <a:endParaRPr b="1" sz="25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DIFFICULTIES FACED</a:t>
            </a:r>
            <a:endParaRPr/>
          </a:p>
        </p:txBody>
      </p:sp>
      <p:sp>
        <p:nvSpPr>
          <p:cNvPr id="229" name="Google Shape;229;p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Statistical language modeling attempted to learn the joint probability function of sequences of words in a language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b="1" i="1" lang="en-US"/>
              <a:t>The model suffers from Curse of dimensionality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Example : -  if one wants to model the joint distribution of 10 consecutive words in a natural language with a vocabulary V of size 100,000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there are potentially 100000</a:t>
            </a:r>
            <a:r>
              <a:rPr baseline="30000" lang="en-US"/>
              <a:t>10</a:t>
            </a:r>
            <a:r>
              <a:rPr lang="en-US"/>
              <a:t> − 1 = 10</a:t>
            </a:r>
            <a:r>
              <a:rPr baseline="30000" lang="en-US"/>
              <a:t>50</a:t>
            </a:r>
            <a:r>
              <a:rPr lang="en-US"/>
              <a:t> − 1 free parameters.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TESTING FOR NEW SENTENCES</a:t>
            </a:r>
            <a:endParaRPr/>
          </a:p>
        </p:txBody>
      </p:sp>
      <p:sp>
        <p:nvSpPr>
          <p:cNvPr id="235" name="Google Shape;235;p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19075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Intrinsically difficult task without taking similarity of words into account</a:t>
            </a:r>
            <a:endParaRPr/>
          </a:p>
          <a:p>
            <a:pPr indent="-220027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 word sequence on which the model will be tested is likely to be different from all the word sequences seen during training</a:t>
            </a:r>
            <a:endParaRPr/>
          </a:p>
          <a:p>
            <a:pPr indent="-2190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Example : -  Knowing that the following is a valid sentence - “The cat is walking in the bedroom” </a:t>
            </a:r>
            <a:endParaRPr/>
          </a:p>
          <a:p>
            <a:pPr indent="-21907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It should be easy to understand that “A dog was running in a room” is almost as likely </a:t>
            </a:r>
            <a:endParaRPr/>
          </a:p>
          <a:p>
            <a:pPr indent="-2073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Char char="•"/>
            </a:pPr>
            <a:r>
              <a:rPr i="1" lang="en-US"/>
              <a:t>Billi bedroom me tahal rahi hai</a:t>
            </a:r>
            <a:r>
              <a:rPr lang="en-US"/>
              <a:t> </a:t>
            </a:r>
            <a:endParaRPr/>
          </a:p>
          <a:p>
            <a:pPr indent="-207327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90000"/>
              <a:buChar char="•"/>
            </a:pPr>
            <a:r>
              <a:rPr i="1" lang="en-US"/>
              <a:t>Kutta room me dour raha tha</a:t>
            </a:r>
            <a:endParaRPr i="1"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DISTRIBUTED REPRESENTATION OF WORDS – GENERAL IDEA</a:t>
            </a:r>
            <a:endParaRPr/>
          </a:p>
        </p:txBody>
      </p:sp>
      <p:sp>
        <p:nvSpPr>
          <p:cNvPr id="241" name="Google Shape;241;p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Associate with each word in the vocabulary a distributed word feature vector  - a real-valued vector in R</a:t>
            </a:r>
            <a:r>
              <a:rPr baseline="30000" lang="en-US"/>
              <a:t>m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Express the joint probability function of word sequences in terms of the feature vectors of these words in the sequence</a:t>
            </a:r>
            <a:endParaRPr/>
          </a:p>
          <a:p>
            <a:pPr indent="-45720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Gill Sans"/>
              <a:buAutoNum type="arabicPeriod"/>
            </a:pPr>
            <a:r>
              <a:rPr lang="en-US"/>
              <a:t>Learn simultaneously the word feature vectors and the parameters of that probability function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i="1" lang="en-US"/>
              <a:t>m is dimension of vector space – much smaller than size of vocabulary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bdb6bb516_0_0"/>
          <p:cNvSpPr txBox="1"/>
          <p:nvPr>
            <p:ph type="title"/>
          </p:nvPr>
        </p:nvSpPr>
        <p:spPr>
          <a:xfrm>
            <a:off x="1556782" y="0"/>
            <a:ext cx="97854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b="1" lang="en-US"/>
              <a:t>Word2Vec – </a:t>
            </a:r>
            <a:r>
              <a:rPr i="1" lang="en-US" sz="2400">
                <a:latin typeface="Arial"/>
                <a:ea typeface="Arial"/>
                <a:cs typeface="Arial"/>
                <a:sym typeface="Arial"/>
              </a:rPr>
              <a:t>If words could be vectors!</a:t>
            </a:r>
            <a:r>
              <a:rPr b="1" lang="en-US"/>
              <a:t>  </a:t>
            </a:r>
            <a:endParaRPr/>
          </a:p>
        </p:txBody>
      </p:sp>
      <p:pic>
        <p:nvPicPr>
          <p:cNvPr id="247" name="Google Shape;247;gcbdb6bb516_0_0"/>
          <p:cNvPicPr preferRelativeResize="0"/>
          <p:nvPr/>
        </p:nvPicPr>
        <p:blipFill rotWithShape="1">
          <a:blip r:embed="rId3">
            <a:alphaModFix/>
          </a:blip>
          <a:srcRect b="18197" l="19740" r="15471" t="25584"/>
          <a:stretch/>
        </p:blipFill>
        <p:spPr>
          <a:xfrm>
            <a:off x="2740869" y="2068964"/>
            <a:ext cx="6107156" cy="298079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48" name="Google Shape;248;gcbdb6bb516_0_0"/>
          <p:cNvSpPr/>
          <p:nvPr/>
        </p:nvSpPr>
        <p:spPr>
          <a:xfrm>
            <a:off x="1556782" y="6271739"/>
            <a:ext cx="53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https://jalammar.github.io/illustrated-word2vec/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cbdb6bb516_0_0"/>
          <p:cNvSpPr txBox="1"/>
          <p:nvPr/>
        </p:nvSpPr>
        <p:spPr>
          <a:xfrm>
            <a:off x="1704051" y="1306293"/>
            <a:ext cx="377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cbdb6bb516_0_0"/>
          <p:cNvSpPr txBox="1"/>
          <p:nvPr/>
        </p:nvSpPr>
        <p:spPr>
          <a:xfrm>
            <a:off x="893600" y="5106650"/>
            <a:ext cx="1072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would be possible to compute Euclidean distances between words as a measure of similarity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King : queen :: man : woman - doctor : nurse is not equal to man : woman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bdb6bb516_0_138"/>
          <p:cNvSpPr txBox="1"/>
          <p:nvPr>
            <p:ph type="title"/>
          </p:nvPr>
        </p:nvSpPr>
        <p:spPr>
          <a:xfrm>
            <a:off x="974079" y="223694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43F49"/>
              </a:buClr>
              <a:buSzPts val="3600"/>
              <a:buFont typeface="Arial"/>
              <a:buNone/>
            </a:pPr>
            <a:r>
              <a:rPr lang="en-US"/>
              <a:t>Architecture for learning Word Vectors</a:t>
            </a:r>
            <a:endParaRPr/>
          </a:p>
        </p:txBody>
      </p:sp>
      <p:pic>
        <p:nvPicPr>
          <p:cNvPr id="256" name="Google Shape;256;gcbdb6bb516_0_138"/>
          <p:cNvPicPr preferRelativeResize="0"/>
          <p:nvPr/>
        </p:nvPicPr>
        <p:blipFill rotWithShape="1">
          <a:blip r:embed="rId3">
            <a:alphaModFix/>
          </a:blip>
          <a:srcRect b="21261" l="27060" r="28547" t="34772"/>
          <a:stretch/>
        </p:blipFill>
        <p:spPr>
          <a:xfrm>
            <a:off x="1426151" y="1272795"/>
            <a:ext cx="8699156" cy="484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cbdb6bb516_0_138"/>
          <p:cNvSpPr/>
          <p:nvPr/>
        </p:nvSpPr>
        <p:spPr>
          <a:xfrm>
            <a:off x="4029295" y="1417221"/>
            <a:ext cx="60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The second matrix encodes the representation of words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gcbdb6bb516_0_274"/>
          <p:cNvPicPr preferRelativeResize="0"/>
          <p:nvPr/>
        </p:nvPicPr>
        <p:blipFill rotWithShape="1">
          <a:blip r:embed="rId3">
            <a:alphaModFix/>
          </a:blip>
          <a:srcRect b="639" l="11168" r="9849" t="-489"/>
          <a:stretch/>
        </p:blipFill>
        <p:spPr>
          <a:xfrm>
            <a:off x="1433385" y="383059"/>
            <a:ext cx="5350476" cy="4683211"/>
          </a:xfrm>
          <a:prstGeom prst="rect">
            <a:avLst/>
          </a:prstGeom>
          <a:noFill/>
          <a:ln cap="flat" cmpd="sng" w="9525">
            <a:solidFill>
              <a:srgbClr val="D4E2B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gcbdb6bb516_0_274"/>
          <p:cNvSpPr txBox="1"/>
          <p:nvPr/>
        </p:nvSpPr>
        <p:spPr>
          <a:xfrm>
            <a:off x="1433385" y="5338117"/>
            <a:ext cx="5202300" cy="3855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2218" l="-929" r="-6319" t="-7928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cbdb6bb516_0_274"/>
          <p:cNvSpPr/>
          <p:nvPr/>
        </p:nvSpPr>
        <p:spPr>
          <a:xfrm>
            <a:off x="7129850" y="1677074"/>
            <a:ext cx="3628800" cy="3204000"/>
          </a:xfrm>
          <a:prstGeom prst="rect">
            <a:avLst/>
          </a:prstGeom>
          <a:gradFill>
            <a:gsLst>
              <a:gs pos="0">
                <a:srgbClr val="F8EEC7"/>
              </a:gs>
              <a:gs pos="50000">
                <a:srgbClr val="F6E8B8"/>
              </a:gs>
              <a:gs pos="100000">
                <a:srgbClr val="F7E7AC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The ideal autoencoder model balances the following: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Sensitive to the inputs enough to accurately build a reconstruction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13B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313B3F"/>
                </a:solidFill>
                <a:latin typeface="Arial"/>
                <a:ea typeface="Arial"/>
                <a:cs typeface="Arial"/>
                <a:sym typeface="Arial"/>
              </a:rPr>
              <a:t>Insensitive enough to the inputs that the model doesn't simply memorize or overfit the training data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MATHEMATICS BEHIND IT</a:t>
            </a:r>
            <a:endParaRPr/>
          </a:p>
        </p:txBody>
      </p:sp>
      <p:sp>
        <p:nvSpPr>
          <p:cNvPr id="270" name="Google Shape;270;p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570" r="0" t="-1325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THE WORD VECTORS</a:t>
            </a:r>
            <a:endParaRPr/>
          </a:p>
        </p:txBody>
      </p:sp>
      <p:sp>
        <p:nvSpPr>
          <p:cNvPr id="276" name="Google Shape;276;p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2189" l="-570" r="0" t="-17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"/>
          <p:cNvSpPr txBox="1"/>
          <p:nvPr>
            <p:ph type="title"/>
          </p:nvPr>
        </p:nvSpPr>
        <p:spPr>
          <a:xfrm>
            <a:off x="722147" y="210525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DIRECT ARCHITECTURE</a:t>
            </a:r>
            <a:endParaRPr/>
          </a:p>
        </p:txBody>
      </p:sp>
      <p:sp>
        <p:nvSpPr>
          <p:cNvPr id="282" name="Google Shape;282;p9"/>
          <p:cNvSpPr txBox="1"/>
          <p:nvPr>
            <p:ph idx="1" type="body"/>
          </p:nvPr>
        </p:nvSpPr>
        <p:spPr>
          <a:xfrm>
            <a:off x="129453" y="912230"/>
            <a:ext cx="5380096" cy="559274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50" r="-225" t="-21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 </a:t>
            </a:r>
            <a:endParaRPr/>
          </a:p>
        </p:txBody>
      </p:sp>
      <p:pic>
        <p:nvPicPr>
          <p:cNvPr id="283" name="Google Shape;283;p9"/>
          <p:cNvPicPr preferRelativeResize="0"/>
          <p:nvPr/>
        </p:nvPicPr>
        <p:blipFill rotWithShape="1">
          <a:blip r:embed="rId4">
            <a:alphaModFix/>
          </a:blip>
          <a:srcRect b="-1321" l="11108" r="11279" t="0"/>
          <a:stretch/>
        </p:blipFill>
        <p:spPr>
          <a:xfrm>
            <a:off x="5663938" y="938273"/>
            <a:ext cx="6411442" cy="528963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1922" y="4715674"/>
            <a:ext cx="4409955" cy="361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1514" y="5602259"/>
            <a:ext cx="3610770" cy="377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291" name="Google Shape;291;p10"/>
          <p:cNvCxnSpPr/>
          <p:nvPr/>
        </p:nvCxnSpPr>
        <p:spPr>
          <a:xfrm>
            <a:off x="1453896" y="1847088"/>
            <a:ext cx="4177373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2" name="Google Shape;292;p10"/>
          <p:cNvSpPr txBox="1"/>
          <p:nvPr>
            <p:ph type="title"/>
          </p:nvPr>
        </p:nvSpPr>
        <p:spPr>
          <a:xfrm>
            <a:off x="1451580" y="804520"/>
            <a:ext cx="4176511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BUILDING THE NEURAL MODEL</a:t>
            </a:r>
            <a:endParaRPr/>
          </a:p>
        </p:txBody>
      </p:sp>
      <p:sp>
        <p:nvSpPr>
          <p:cNvPr id="293" name="Google Shape;293;p10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4" name="Google Shape;294;p10"/>
          <p:cNvSpPr txBox="1"/>
          <p:nvPr>
            <p:ph idx="1" type="body"/>
          </p:nvPr>
        </p:nvSpPr>
        <p:spPr>
          <a:xfrm>
            <a:off x="1451581" y="2015732"/>
            <a:ext cx="4172212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Training looks for the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ϴ</a:t>
            </a:r>
            <a:r>
              <a:rPr lang="en-US"/>
              <a:t> that maximizes the training corpus penalized log-likelihood </a:t>
            </a:r>
            <a:endParaRPr/>
          </a:p>
        </p:txBody>
      </p:sp>
      <p:pic>
        <p:nvPicPr>
          <p:cNvPr id="295" name="Google Shape;2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1" y="2736115"/>
            <a:ext cx="4960442" cy="799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/>
          <p:cNvPicPr preferRelativeResize="0"/>
          <p:nvPr/>
        </p:nvPicPr>
        <p:blipFill rotWithShape="1">
          <a:blip r:embed="rId4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10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04a2bb3c4_0_5"/>
          <p:cNvSpPr txBox="1"/>
          <p:nvPr>
            <p:ph type="title"/>
          </p:nvPr>
        </p:nvSpPr>
        <p:spPr>
          <a:xfrm>
            <a:off x="1371600" y="685800"/>
            <a:ext cx="9601200" cy="9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Language Models</a:t>
            </a:r>
            <a:endParaRPr/>
          </a:p>
        </p:txBody>
      </p:sp>
      <p:sp>
        <p:nvSpPr>
          <p:cNvPr id="114" name="Google Shape;114;g1104a2bb3c4_0_5"/>
          <p:cNvSpPr txBox="1"/>
          <p:nvPr>
            <p:ph idx="1" type="body"/>
          </p:nvPr>
        </p:nvSpPr>
        <p:spPr>
          <a:xfrm>
            <a:off x="1371600" y="1909976"/>
            <a:ext cx="9601200" cy="37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Inspired by n-grams</a:t>
            </a:r>
            <a:endParaRPr/>
          </a:p>
          <a:p>
            <a:pPr indent="-254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-381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Probability of all possible sequences of words</a:t>
            </a:r>
            <a:endParaRPr/>
          </a:p>
          <a:p>
            <a:pPr indent="-3810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/>
              <a:t>Probability of next word based on previous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US"/>
              <a:t>● Inspired by </a:t>
            </a:r>
            <a:endParaRPr/>
          </a:p>
          <a:p>
            <a:pPr indent="-3810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/>
              <a:t>Speech recognition</a:t>
            </a:r>
            <a:endParaRPr/>
          </a:p>
          <a:p>
            <a:pPr indent="-381000" lvl="1" marL="914400" rtl="0" algn="l">
              <a:lnSpc>
                <a:spcPct val="94000"/>
              </a:lnSpc>
              <a:spcBef>
                <a:spcPts val="7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oto Sans Symbols"/>
              <a:buChar char="⮚"/>
            </a:pPr>
            <a:r>
              <a:rPr lang="en-US"/>
              <a:t>Optical Character Recognition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11"/>
          <p:cNvPicPr preferRelativeResize="0"/>
          <p:nvPr/>
        </p:nvPicPr>
        <p:blipFill rotWithShape="1">
          <a:blip r:embed="rId3">
            <a:alphaModFix/>
          </a:blip>
          <a:srcRect b="572" l="13955" r="11815" t="2258"/>
          <a:stretch/>
        </p:blipFill>
        <p:spPr>
          <a:xfrm>
            <a:off x="3337176" y="1001498"/>
            <a:ext cx="5148688" cy="4582390"/>
          </a:xfrm>
          <a:prstGeom prst="rect">
            <a:avLst/>
          </a:prstGeom>
          <a:noFill/>
          <a:ln cap="sq" cmpd="thickThin" w="228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4">
            <a:alphaModFix/>
          </a:blip>
          <a:srcRect b="0" l="29880" r="34624" t="58872"/>
          <a:stretch/>
        </p:blipFill>
        <p:spPr>
          <a:xfrm>
            <a:off x="4239073" y="2430683"/>
            <a:ext cx="3713853" cy="42684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16756" y="1151969"/>
            <a:ext cx="2640840" cy="4993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3286903"/>
            <a:ext cx="5177521" cy="661440"/>
          </a:xfrm>
          <a:prstGeom prst="rect">
            <a:avLst/>
          </a:prstGeom>
          <a:noFill/>
          <a:ln cap="flat" cmpd="sng" w="9525">
            <a:solidFill>
              <a:srgbClr val="A4BDC5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7">
            <a:alphaModFix/>
          </a:blip>
          <a:srcRect b="-2" l="6468" r="11310" t="1"/>
          <a:stretch/>
        </p:blipFill>
        <p:spPr>
          <a:xfrm>
            <a:off x="7534406" y="152994"/>
            <a:ext cx="4812356" cy="991775"/>
          </a:xfrm>
          <a:prstGeom prst="rect">
            <a:avLst/>
          </a:prstGeom>
          <a:noFill/>
          <a:ln cap="flat" cmpd="sng" w="9525">
            <a:solidFill>
              <a:srgbClr val="4C6E7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23550" y="3223880"/>
            <a:ext cx="3799490" cy="801784"/>
          </a:xfrm>
          <a:prstGeom prst="rect">
            <a:avLst/>
          </a:prstGeom>
          <a:noFill/>
          <a:ln cap="flat" cmpd="sng" w="9525">
            <a:solidFill>
              <a:srgbClr val="89163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8" name="Google Shape;308;p11"/>
          <p:cNvSpPr txBox="1"/>
          <p:nvPr/>
        </p:nvSpPr>
        <p:spPr>
          <a:xfrm>
            <a:off x="8669586" y="2810330"/>
            <a:ext cx="25074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Parameters of the model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7799011" y="4481610"/>
            <a:ext cx="4014546" cy="646331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764"/>
                </a:srgbClr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Parameters for only those words that appear in a context have to be updated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412" y="1476996"/>
            <a:ext cx="7508931" cy="452828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PROJECTION LAYER</a:t>
            </a:r>
            <a:endParaRPr/>
          </a:p>
        </p:txBody>
      </p:sp>
      <p:sp>
        <p:nvSpPr>
          <p:cNvPr id="316" name="Google Shape;316;p12"/>
          <p:cNvSpPr/>
          <p:nvPr/>
        </p:nvSpPr>
        <p:spPr>
          <a:xfrm>
            <a:off x="7803909" y="1744408"/>
            <a:ext cx="4110656" cy="369331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projection layer is shared such that for contexts containing the same word multiple times, the same set of weights is applied to form each part of the projection vector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This organization effectively increases the amount of data available for training the projection layer weights since each word of each context training pattern individually contributes changes to the weight values.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LIMITATIONS OF THE ABOVE MODEL</a:t>
            </a:r>
            <a:endParaRPr/>
          </a:p>
        </p:txBody>
      </p:sp>
      <p:sp>
        <p:nvSpPr>
          <p:cNvPr id="322" name="Google Shape;322;p13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Number of output units =  |V|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For every training sequence – the total number of weights to be learnt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Q = N * D + N * D * H + H * V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N – the context length is to be fixed before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/>
              <a:t>H * V is the dominating factor – hence the size of vocabulary was restricted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NEW LOG LINEAR MODELS</a:t>
            </a:r>
            <a:endParaRPr/>
          </a:p>
        </p:txBody>
      </p:sp>
      <p:sp>
        <p:nvSpPr>
          <p:cNvPr id="328" name="Google Shape;328;p14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Minimize computational complexity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Most of the complexity is caused by the non-linear hidden layer in the model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Objective was to explore simpler models that might not be able to represent the data as precisely as neural networks, but can possibly be trained on much more data efficiently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For measuring the quality of the resulting vector representations, it was checked whether similar words tend to be close to each other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Please note that words can have multiple degrees of similarity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Computer, Computing, Computation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King, queen, palace, royalty </a:t>
            </a:r>
            <a:endParaRPr/>
          </a:p>
          <a:p>
            <a:pPr indent="-11112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SKIP-GRAM MODEL</a:t>
            </a:r>
            <a:endParaRPr/>
          </a:p>
        </p:txBody>
      </p:sp>
      <p:sp>
        <p:nvSpPr>
          <p:cNvPr id="334" name="Google Shape;334;p1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Feedforward Neural Network with the projection layer shared for all words  - all words get projected into the same position (their vectors are averaged)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bag-of-words model as the order of words in the history does not influence the projection.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Also use words from the future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Log-linear classifier with four future and four history words at the input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Training criterion - Correctly classify the current (middle) word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96607" y="0"/>
            <a:ext cx="5188129" cy="633456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16"/>
          <p:cNvSpPr txBox="1"/>
          <p:nvPr/>
        </p:nvSpPr>
        <p:spPr>
          <a:xfrm>
            <a:off x="548640" y="743870"/>
            <a:ext cx="5718048" cy="317009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simple neural network with a single hidden layer to perform a certain task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However - that neural network is not going to be used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Goal is actually just to learn the weights of 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weights will represent the “word vectors” 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17"/>
          <p:cNvPicPr preferRelativeResize="0"/>
          <p:nvPr/>
        </p:nvPicPr>
        <p:blipFill rotWithShape="1">
          <a:blip r:embed="rId3">
            <a:alphaModFix/>
          </a:blip>
          <a:srcRect b="8622" l="20800" r="25800" t="30578"/>
          <a:stretch/>
        </p:blipFill>
        <p:spPr>
          <a:xfrm>
            <a:off x="4408410" y="933228"/>
            <a:ext cx="7519469" cy="481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7"/>
          <p:cNvSpPr txBox="1"/>
          <p:nvPr/>
        </p:nvSpPr>
        <p:spPr>
          <a:xfrm>
            <a:off x="264121" y="934881"/>
            <a:ext cx="3844956" cy="2585323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Train a neural network to do the following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specific word in the middle of a sentence (the input word) – if we pick one nearby word at random - the network will tell us the probability for every word in our vocabulary of being the “nearby word” that we chose</a:t>
            </a:r>
            <a:endParaRPr/>
          </a:p>
        </p:txBody>
      </p:sp>
      <p:sp>
        <p:nvSpPr>
          <p:cNvPr id="347" name="Google Shape;347;p17"/>
          <p:cNvSpPr txBox="1"/>
          <p:nvPr>
            <p:ph type="title"/>
          </p:nvPr>
        </p:nvSpPr>
        <p:spPr>
          <a:xfrm>
            <a:off x="756635" y="242106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FAKE TASK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453045" y="4028313"/>
            <a:ext cx="2586285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Nearby – size of window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18"/>
          <p:cNvPicPr preferRelativeResize="0"/>
          <p:nvPr/>
        </p:nvPicPr>
        <p:blipFill rotWithShape="1">
          <a:blip r:embed="rId3">
            <a:alphaModFix/>
          </a:blip>
          <a:srcRect b="11741" l="19300" r="24773" t="25600"/>
          <a:stretch/>
        </p:blipFill>
        <p:spPr>
          <a:xfrm>
            <a:off x="172953" y="163047"/>
            <a:ext cx="8797426" cy="554416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8"/>
          <p:cNvSpPr txBox="1"/>
          <p:nvPr/>
        </p:nvSpPr>
        <p:spPr>
          <a:xfrm>
            <a:off x="9057139" y="163047"/>
            <a:ext cx="2772188" cy="230832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Suppose we’re learning word vectors with 300 features – then the hidden layer is going to be represented by a weight matrix with 10,000 rows   and 300 columns  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9"/>
          <p:cNvPicPr preferRelativeResize="0"/>
          <p:nvPr/>
        </p:nvPicPr>
        <p:blipFill rotWithShape="1">
          <a:blip r:embed="rId3">
            <a:alphaModFix/>
          </a:blip>
          <a:srcRect b="7377" l="23999" r="26001" t="14398"/>
          <a:stretch/>
        </p:blipFill>
        <p:spPr>
          <a:xfrm>
            <a:off x="816864" y="353568"/>
            <a:ext cx="6096000" cy="53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9"/>
          <p:cNvSpPr txBox="1"/>
          <p:nvPr/>
        </p:nvSpPr>
        <p:spPr>
          <a:xfrm>
            <a:off x="7083706" y="641461"/>
            <a:ext cx="4718150" cy="483209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The Output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400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1 x 300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word vector for an input word gets fed to the output layer – which is a softmax regression classifier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Each output neuron will produce an output between 0 and 1, and the sum of all these output values will add up to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Specifically, each output neuron has a weight vector which it multiplies against the word vector from the hidden layer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It then applies the function </a:t>
            </a:r>
            <a:r>
              <a:rPr lang="en-US" sz="1400">
                <a:solidFill>
                  <a:srgbClr val="BF616A"/>
                </a:solidFill>
                <a:latin typeface="Arial"/>
                <a:ea typeface="Arial"/>
                <a:cs typeface="Arial"/>
                <a:sym typeface="Arial"/>
              </a:rPr>
              <a:t>exp(x)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to the result and divides this by the sum of the results from </a:t>
            </a:r>
            <a:r>
              <a:rPr i="1"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all</a:t>
            </a:r>
            <a:r>
              <a:rPr lang="en-US" sz="1800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 10,000 output nodes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PROBABILITY OF A RANDOM “NEARBY” WORD</a:t>
            </a:r>
            <a:endParaRPr/>
          </a:p>
        </p:txBody>
      </p:sp>
      <p:pic>
        <p:nvPicPr>
          <p:cNvPr id="366" name="Google Shape;366;p20"/>
          <p:cNvPicPr preferRelativeResize="0"/>
          <p:nvPr/>
        </p:nvPicPr>
        <p:blipFill rotWithShape="1">
          <a:blip r:embed="rId3">
            <a:alphaModFix/>
          </a:blip>
          <a:srcRect b="27101" l="24800" r="25400" t="46756"/>
          <a:stretch/>
        </p:blipFill>
        <p:spPr>
          <a:xfrm>
            <a:off x="822770" y="2108493"/>
            <a:ext cx="10860891" cy="320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g1104a2bb3c4_0_171"/>
          <p:cNvPicPr preferRelativeResize="0"/>
          <p:nvPr/>
        </p:nvPicPr>
        <p:blipFill rotWithShape="1">
          <a:blip r:embed="rId3">
            <a:alphaModFix/>
          </a:blip>
          <a:srcRect b="10447" l="35999" r="14624" t="24860"/>
          <a:stretch/>
        </p:blipFill>
        <p:spPr>
          <a:xfrm>
            <a:off x="990600" y="1036320"/>
            <a:ext cx="6019802" cy="443662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0" name="Google Shape;120;g1104a2bb3c4_0_171"/>
          <p:cNvSpPr txBox="1"/>
          <p:nvPr/>
        </p:nvSpPr>
        <p:spPr>
          <a:xfrm>
            <a:off x="3232361" y="247412"/>
            <a:ext cx="6083700" cy="5232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OCR output – Mahatma and the Poet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21" name="Google Shape;121;g1104a2bb3c4_0_171"/>
          <p:cNvPicPr preferRelativeResize="0"/>
          <p:nvPr/>
        </p:nvPicPr>
        <p:blipFill rotWithShape="1">
          <a:blip r:embed="rId4">
            <a:alphaModFix/>
          </a:blip>
          <a:srcRect b="19274" l="37123" r="17376" t="33111"/>
          <a:stretch/>
        </p:blipFill>
        <p:spPr>
          <a:xfrm>
            <a:off x="1607642" y="2971800"/>
            <a:ext cx="6291299" cy="370332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g1104a2bb3c4_0_171"/>
          <p:cNvPicPr preferRelativeResize="0"/>
          <p:nvPr/>
        </p:nvPicPr>
        <p:blipFill rotWithShape="1">
          <a:blip r:embed="rId5">
            <a:alphaModFix/>
          </a:blip>
          <a:srcRect b="10669" l="35876" r="17146" t="16354"/>
          <a:stretch/>
        </p:blipFill>
        <p:spPr>
          <a:xfrm>
            <a:off x="6274219" y="770632"/>
            <a:ext cx="5727280" cy="50048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g1104a2bb3c4_0_171"/>
          <p:cNvPicPr preferRelativeResize="0"/>
          <p:nvPr/>
        </p:nvPicPr>
        <p:blipFill rotWithShape="1">
          <a:blip r:embed="rId6">
            <a:alphaModFix/>
          </a:blip>
          <a:srcRect b="15552" l="33856" r="16767" t="19726"/>
          <a:stretch/>
        </p:blipFill>
        <p:spPr>
          <a:xfrm>
            <a:off x="4059870" y="2236708"/>
            <a:ext cx="6019802" cy="443841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SKIP-GRAM MODELS</a:t>
            </a:r>
            <a:endParaRPr/>
          </a:p>
        </p:txBody>
      </p:sp>
      <p:pic>
        <p:nvPicPr>
          <p:cNvPr id="372" name="Google Shape;372;p21"/>
          <p:cNvPicPr preferRelativeResize="0"/>
          <p:nvPr/>
        </p:nvPicPr>
        <p:blipFill rotWithShape="1">
          <a:blip r:embed="rId3">
            <a:alphaModFix/>
          </a:blip>
          <a:srcRect b="8444" l="25800" r="21526" t="32889"/>
          <a:stretch/>
        </p:blipFill>
        <p:spPr>
          <a:xfrm>
            <a:off x="332474" y="1536762"/>
            <a:ext cx="5534633" cy="346748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21"/>
          <p:cNvSpPr txBox="1"/>
          <p:nvPr/>
        </p:nvSpPr>
        <p:spPr>
          <a:xfrm>
            <a:off x="2644384" y="3180367"/>
            <a:ext cx="3608832" cy="230832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the target word is </a:t>
            </a: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juice and window size is 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 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its neighboring words will be </a:t>
            </a: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nput and target word pairs will contain (juice, have), (juice, orange), (juice, and), (juice, eggs)</a:t>
            </a:r>
            <a:endParaRPr/>
          </a:p>
        </p:txBody>
      </p:sp>
      <p:sp>
        <p:nvSpPr>
          <p:cNvPr id="374" name="Google Shape;374;p21"/>
          <p:cNvSpPr txBox="1"/>
          <p:nvPr/>
        </p:nvSpPr>
        <p:spPr>
          <a:xfrm>
            <a:off x="6324893" y="1536762"/>
            <a:ext cx="5678054" cy="470898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We will complete the forward pass for all 4 target words </a:t>
            </a:r>
            <a:r>
              <a:rPr i="1"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( have, orange, and, eggs).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Calculate the errors vectors[1xV dimension] corresponding to each target word. – so  4 1xV error vectors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Perform an element-wise sum to get a 1xV vector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weights of the hidden layer will be updated based on this cumulative 1xV error vector.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back propagation for training samples corresponding to a source word is done in one back pass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RECAPITULATION</a:t>
            </a:r>
            <a:endParaRPr/>
          </a:p>
        </p:txBody>
      </p:sp>
      <p:sp>
        <p:nvSpPr>
          <p:cNvPr id="380" name="Google Shape;380;p29"/>
          <p:cNvSpPr txBox="1"/>
          <p:nvPr>
            <p:ph idx="1" type="body"/>
          </p:nvPr>
        </p:nvSpPr>
        <p:spPr>
          <a:xfrm>
            <a:off x="1451579" y="2015732"/>
            <a:ext cx="9603275" cy="32026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 love </a:t>
            </a:r>
            <a:r>
              <a:rPr b="1" lang="en-US"/>
              <a:t>cats</a:t>
            </a:r>
            <a:r>
              <a:rPr lang="en-US"/>
              <a:t> and dogs but not birds as pets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 = cats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love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and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 = dogs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381" name="Google Shape;381;p29"/>
          <p:cNvPicPr preferRelativeResize="0"/>
          <p:nvPr/>
        </p:nvPicPr>
        <p:blipFill rotWithShape="1">
          <a:blip r:embed="rId3">
            <a:alphaModFix/>
          </a:blip>
          <a:srcRect b="57891" l="8190" r="31659" t="21538"/>
          <a:stretch/>
        </p:blipFill>
        <p:spPr>
          <a:xfrm>
            <a:off x="3749632" y="4627178"/>
            <a:ext cx="6842234" cy="118241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2" name="Google Shape;382;p29"/>
          <p:cNvGraphicFramePr/>
          <p:nvPr/>
        </p:nvGraphicFramePr>
        <p:xfrm>
          <a:off x="2997841" y="2514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{B52781CA-8F36-49BF-A717-302AFC9823E0}</a:tableStyleId>
              </a:tblPr>
              <a:tblGrid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Vector for 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cats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dogs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Zebra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383" name="Google Shape;383;p29"/>
          <p:cNvGraphicFramePr/>
          <p:nvPr/>
        </p:nvGraphicFramePr>
        <p:xfrm>
          <a:off x="2997841" y="35787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{11B7B50C-2CA7-4AC4-BAF7-6CE91CFB03C1}</a:tableStyleId>
              </a:tblPr>
              <a:tblGrid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  <a:gridCol w="90397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and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cats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dogs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i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Vector for Zebra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84" name="Google Shape;384;p29"/>
          <p:cNvSpPr txBox="1"/>
          <p:nvPr/>
        </p:nvSpPr>
        <p:spPr>
          <a:xfrm>
            <a:off x="7517756" y="2145268"/>
            <a:ext cx="1103379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U vectors</a:t>
            </a:r>
            <a:endParaRPr/>
          </a:p>
        </p:txBody>
      </p:sp>
      <p:sp>
        <p:nvSpPr>
          <p:cNvPr id="385" name="Google Shape;385;p29"/>
          <p:cNvSpPr txBox="1"/>
          <p:nvPr/>
        </p:nvSpPr>
        <p:spPr>
          <a:xfrm>
            <a:off x="10805457" y="4458278"/>
            <a:ext cx="1103379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 vectors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04a2bb3c4_0_31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Skip gram Prediction</a:t>
            </a:r>
            <a:endParaRPr/>
          </a:p>
        </p:txBody>
      </p:sp>
      <p:pic>
        <p:nvPicPr>
          <p:cNvPr id="391" name="Google Shape;391;g1104a2bb3c4_0_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150" y="1853619"/>
            <a:ext cx="8900722" cy="4699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104a2bb3c4_0_32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g1104a2bb3c4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000" y="404325"/>
            <a:ext cx="9603300" cy="642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403" name="Google Shape;4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432" y="212509"/>
            <a:ext cx="11375136" cy="5747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2"/>
          <p:cNvPicPr preferRelativeResize="0"/>
          <p:nvPr/>
        </p:nvPicPr>
        <p:blipFill rotWithShape="1">
          <a:blip r:embed="rId3">
            <a:alphaModFix/>
          </a:blip>
          <a:srcRect b="0" l="0" r="0" t="16051"/>
          <a:stretch/>
        </p:blipFill>
        <p:spPr>
          <a:xfrm>
            <a:off x="0" y="1193264"/>
            <a:ext cx="6914425" cy="49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875" y="960750"/>
            <a:ext cx="5089449" cy="549289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2"/>
          <p:cNvSpPr txBox="1"/>
          <p:nvPr/>
        </p:nvSpPr>
        <p:spPr>
          <a:xfrm>
            <a:off x="333475" y="170700"/>
            <a:ext cx="5747100" cy="4770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Joint prediction of all surrounding words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SOFTMAX COMPUTATION FOR SKIP-GRAM</a:t>
            </a:r>
            <a:endParaRPr/>
          </a:p>
        </p:txBody>
      </p:sp>
      <p:pic>
        <p:nvPicPr>
          <p:cNvPr id="416" name="Google Shape;41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491" y="1329136"/>
            <a:ext cx="4380586" cy="4727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4">
            <a:alphaModFix/>
          </a:blip>
          <a:srcRect b="0" l="9900" r="0" t="14304"/>
          <a:stretch/>
        </p:blipFill>
        <p:spPr>
          <a:xfrm>
            <a:off x="4406390" y="2243048"/>
            <a:ext cx="3727216" cy="108948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8" name="Google Shape;418;p30"/>
          <p:cNvSpPr txBox="1"/>
          <p:nvPr/>
        </p:nvSpPr>
        <p:spPr>
          <a:xfrm>
            <a:off x="4389607" y="1530588"/>
            <a:ext cx="4285687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a sequence of training words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, …, w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- Maximize average Log Probability</a:t>
            </a:r>
            <a:endParaRPr/>
          </a:p>
        </p:txBody>
      </p:sp>
      <p:pic>
        <p:nvPicPr>
          <p:cNvPr id="419" name="Google Shape;41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6389" y="3413154"/>
            <a:ext cx="4964905" cy="137286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0" name="Google Shape;420;p30"/>
          <p:cNvSpPr txBox="1"/>
          <p:nvPr>
            <p:ph idx="1" type="body"/>
          </p:nvPr>
        </p:nvSpPr>
        <p:spPr>
          <a:xfrm>
            <a:off x="8924081" y="1975736"/>
            <a:ext cx="3267919" cy="2677287"/>
          </a:xfrm>
          <a:prstGeom prst="rect">
            <a:avLst/>
          </a:prstGeom>
          <a:gradFill>
            <a:gsLst>
              <a:gs pos="0">
                <a:srgbClr val="F6D9E3"/>
              </a:gs>
              <a:gs pos="100000">
                <a:srgbClr val="EA86AE">
                  <a:alpha val="91764"/>
                </a:srgbClr>
              </a:gs>
            </a:gsLst>
            <a:lin ang="5400000" scaled="0"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Large values of context c – will yield more training samples – more computing time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Having |V| output nodes is not practical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4389607" y="4933062"/>
            <a:ext cx="4870200" cy="10011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Gill Sans"/>
                <a:ea typeface="Gill Sans"/>
                <a:cs typeface="Gill Sans"/>
                <a:sym typeface="Gill Sans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24" y="0"/>
            <a:ext cx="8913876" cy="6521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5"/>
          <p:cNvSpPr txBox="1"/>
          <p:nvPr/>
        </p:nvSpPr>
        <p:spPr>
          <a:xfrm>
            <a:off x="4743075" y="6382375"/>
            <a:ext cx="73866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https://towardsdatascience.com/skip-gram-nlp-context-words-prediction-algorithm-5bbf34f84e0c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" name="Google Shape;434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5" name="Google Shape;435;p26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26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7" name="Google Shape;437;p26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8" name="Google Shape;438;p26"/>
          <p:cNvSpPr txBox="1"/>
          <p:nvPr>
            <p:ph type="title"/>
          </p:nvPr>
        </p:nvSpPr>
        <p:spPr>
          <a:xfrm>
            <a:off x="625789" y="393181"/>
            <a:ext cx="5967285" cy="136246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Gill Sans"/>
              <a:buNone/>
            </a:pPr>
            <a:r>
              <a:rPr lang="en-US" sz="4100"/>
              <a:t>CONTINUOUS BAG OF WORDS MODEL</a:t>
            </a:r>
            <a:endParaRPr/>
          </a:p>
        </p:txBody>
      </p:sp>
      <p:cxnSp>
        <p:nvCxnSpPr>
          <p:cNvPr id="439" name="Google Shape;439;p26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40" name="Google Shape;4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6316" y="377954"/>
            <a:ext cx="5145364" cy="5620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6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6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3" name="Google Shape;443;p26"/>
          <p:cNvSpPr txBox="1"/>
          <p:nvPr/>
        </p:nvSpPr>
        <p:spPr>
          <a:xfrm>
            <a:off x="554713" y="1916743"/>
            <a:ext cx="5967285" cy="397031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fake task in CBOW is somewhat similar to Skip-gram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Take a pair of words and teach the model that they co-occur but instead of adding the errors we add the input words for the same target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If we have 4 context words for a single target word, we will have 4 1xV input vectors.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will be multiplied with the VxE hidden layer returning 1xE vectors.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4 1xE vectors will be averaged element-wise to obtain the final activation which then will be fed into the softmax layer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COMPARISON</a:t>
            </a:r>
            <a:endParaRPr/>
          </a:p>
        </p:txBody>
      </p:sp>
      <p:sp>
        <p:nvSpPr>
          <p:cNvPr id="449" name="Google Shape;449;p2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/>
              <a:t>Skip-gram</a:t>
            </a:r>
            <a:r>
              <a:rPr lang="en-US"/>
              <a:t>: works well with a small amount of the training data, represents well even rare words or phrases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br>
              <a:rPr lang="en-US"/>
            </a:br>
            <a:r>
              <a:rPr b="1" lang="en-US"/>
              <a:t>CBOW</a:t>
            </a:r>
            <a:r>
              <a:rPr lang="en-US"/>
              <a:t>: several times faster to train than the skip-gram, slightly better accuracy for the frequent words.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Step by Step understanding of weight learning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i="1" lang="en-US"/>
              <a:t>https://thinkinfi.com/continuous-bag-of-words-cbow-single-word-model-how-it-works/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04a2bb3c4_0_21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Statistical Model of a Language</a:t>
            </a:r>
            <a:endParaRPr/>
          </a:p>
        </p:txBody>
      </p:sp>
      <p:sp>
        <p:nvSpPr>
          <p:cNvPr id="129" name="Google Shape;129;g1104a2bb3c4_0_21"/>
          <p:cNvSpPr txBox="1"/>
          <p:nvPr/>
        </p:nvSpPr>
        <p:spPr>
          <a:xfrm>
            <a:off x="1290596" y="1937578"/>
            <a:ext cx="96108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Vocabulary (V)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 w ∈ V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Language (L)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Sentence s ∈ L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 ⊂ V* usually infinite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 =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,…w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Probability of s =P(s)</a:t>
            </a:r>
            <a:endParaRPr sz="15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Find P(S =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= &lt;w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&gt;) where w</a:t>
            </a:r>
            <a:r>
              <a:rPr baseline="-25000"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1,n</a:t>
            </a:r>
            <a:r>
              <a:rPr lang="en-US" sz="2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is a sequence of words </a:t>
            </a:r>
            <a:endParaRPr sz="1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4a2bb3c4_0_28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1104a2bb3c4_0_287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g1104a2bb3c4_0_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3995"/>
            <a:ext cx="12192000" cy="5770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04a2bb3c4_0_29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104a2bb3c4_0_294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3" name="Google Shape;463;g1104a2bb3c4_0_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24195"/>
            <a:ext cx="12192000" cy="580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104a2bb3c4_0_309"/>
          <p:cNvSpPr txBox="1"/>
          <p:nvPr>
            <p:ph type="title"/>
          </p:nvPr>
        </p:nvSpPr>
        <p:spPr>
          <a:xfrm>
            <a:off x="1016154" y="21356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Distribution of words in N (50/300/500) dimensional space - visualization</a:t>
            </a:r>
            <a:endParaRPr/>
          </a:p>
        </p:txBody>
      </p:sp>
      <p:pic>
        <p:nvPicPr>
          <p:cNvPr id="469" name="Google Shape;469;g1104a2bb3c4_0_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825" y="1134400"/>
            <a:ext cx="8821526" cy="55121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g1104a2bb3c4_0_309"/>
          <p:cNvSpPr txBox="1"/>
          <p:nvPr/>
        </p:nvSpPr>
        <p:spPr>
          <a:xfrm>
            <a:off x="0" y="5904600"/>
            <a:ext cx="4851900" cy="877200"/>
          </a:xfrm>
          <a:prstGeom prst="rect">
            <a:avLst/>
          </a:prstGeom>
          <a:solidFill>
            <a:srgbClr val="F8EEC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ill Sans"/>
                <a:ea typeface="Gill Sans"/>
                <a:cs typeface="Gill Sans"/>
                <a:sym typeface="Gill Sans"/>
              </a:rPr>
              <a:t>2 D plot - using PCA - 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Gill Sans"/>
                <a:ea typeface="Gill Sans"/>
                <a:cs typeface="Gill Sans"/>
                <a:sym typeface="Gill Sans"/>
              </a:rPr>
              <a:t>https://cs.stanford.edu/people/karpathy/tsnejs/csvdemo.html</a:t>
            </a:r>
            <a:endParaRPr sz="15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648" y="158246"/>
            <a:ext cx="9242232" cy="571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7638" y="987553"/>
            <a:ext cx="8784362" cy="590343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HIERARCHICAL SOFTMAX</a:t>
            </a:r>
            <a:endParaRPr/>
          </a:p>
        </p:txBody>
      </p:sp>
      <p:pic>
        <p:nvPicPr>
          <p:cNvPr id="482" name="Google Shape;482;p31"/>
          <p:cNvPicPr preferRelativeResize="0"/>
          <p:nvPr/>
        </p:nvPicPr>
        <p:blipFill rotWithShape="1">
          <a:blip r:embed="rId3">
            <a:alphaModFix/>
          </a:blip>
          <a:srcRect b="34483" l="28319" r="39337" t="31034"/>
          <a:stretch/>
        </p:blipFill>
        <p:spPr>
          <a:xfrm>
            <a:off x="4396549" y="1853754"/>
            <a:ext cx="6860029" cy="41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1"/>
          <p:cNvSpPr txBox="1"/>
          <p:nvPr/>
        </p:nvSpPr>
        <p:spPr>
          <a:xfrm>
            <a:off x="1451579" y="1895283"/>
            <a:ext cx="4497807" cy="286232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00B05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words are at leaf nodes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 path is a sequence of words (context) that lead to that word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P(w/context) = path cost of reaching that word taking the context as a path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At each node – we need the Probability of branching right or left</a:t>
            </a:r>
            <a:endParaRPr/>
          </a:p>
        </p:txBody>
      </p:sp>
      <p:sp>
        <p:nvSpPr>
          <p:cNvPr id="484" name="Google Shape;484;p31"/>
          <p:cNvSpPr txBox="1"/>
          <p:nvPr/>
        </p:nvSpPr>
        <p:spPr>
          <a:xfrm>
            <a:off x="6481824" y="2002421"/>
            <a:ext cx="33758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Binary Tree at the Output Layer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2"/>
          <p:cNvPicPr preferRelativeResize="0"/>
          <p:nvPr/>
        </p:nvPicPr>
        <p:blipFill rotWithShape="1">
          <a:blip r:embed="rId3">
            <a:alphaModFix/>
          </a:blip>
          <a:srcRect b="29859" l="6588" r="54627" t="31736"/>
          <a:stretch/>
        </p:blipFill>
        <p:spPr>
          <a:xfrm>
            <a:off x="1323747" y="157655"/>
            <a:ext cx="10560354" cy="5882198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2"/>
          <p:cNvSpPr txBox="1"/>
          <p:nvPr/>
        </p:nvSpPr>
        <p:spPr>
          <a:xfrm>
            <a:off x="1585731" y="157655"/>
            <a:ext cx="9468091" cy="83099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Each internal node in the tree is a sigmoidal output in the NN – but the number of probability computation would be less</a:t>
            </a:r>
            <a:endParaRPr/>
          </a:p>
        </p:txBody>
      </p:sp>
      <p:sp>
        <p:nvSpPr>
          <p:cNvPr id="491" name="Google Shape;491;p32"/>
          <p:cNvSpPr txBox="1"/>
          <p:nvPr/>
        </p:nvSpPr>
        <p:spPr>
          <a:xfrm>
            <a:off x="5255667" y="1648935"/>
            <a:ext cx="6487154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	P(branch left at 1|context)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/>
          </a:p>
        </p:txBody>
      </p:sp>
      <p:sp>
        <p:nvSpPr>
          <p:cNvPr id="492" name="Google Shape;492;p32"/>
          <p:cNvSpPr txBox="1"/>
          <p:nvPr/>
        </p:nvSpPr>
        <p:spPr>
          <a:xfrm>
            <a:off x="5255667" y="1657565"/>
            <a:ext cx="6487154" cy="1200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P(“cat”/”The””dog””And””The”) =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1 - P(branch right at 1|context)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	P(branch right at 2/context)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							X 	P(branch right at 5/context)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498" name="Google Shape;498;p33"/>
          <p:cNvPicPr preferRelativeResize="0"/>
          <p:nvPr/>
        </p:nvPicPr>
        <p:blipFill rotWithShape="1">
          <a:blip r:embed="rId3">
            <a:alphaModFix/>
          </a:blip>
          <a:srcRect b="34701" l="21233" r="35332" t="27031"/>
          <a:stretch/>
        </p:blipFill>
        <p:spPr>
          <a:xfrm>
            <a:off x="1814983" y="1401478"/>
            <a:ext cx="10344438" cy="512664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33"/>
          <p:cNvSpPr txBox="1"/>
          <p:nvPr/>
        </p:nvSpPr>
        <p:spPr>
          <a:xfrm>
            <a:off x="6713316" y="3541853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V1</a:t>
            </a:r>
            <a:endParaRPr/>
          </a:p>
        </p:txBody>
      </p:sp>
      <p:sp>
        <p:nvSpPr>
          <p:cNvPr id="500" name="Google Shape;500;p33"/>
          <p:cNvSpPr txBox="1"/>
          <p:nvPr/>
        </p:nvSpPr>
        <p:spPr>
          <a:xfrm>
            <a:off x="5453604" y="4134091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V2</a:t>
            </a:r>
            <a:endParaRPr/>
          </a:p>
        </p:txBody>
      </p:sp>
      <p:sp>
        <p:nvSpPr>
          <p:cNvPr id="501" name="Google Shape;501;p33"/>
          <p:cNvSpPr txBox="1"/>
          <p:nvPr/>
        </p:nvSpPr>
        <p:spPr>
          <a:xfrm>
            <a:off x="6987202" y="4634915"/>
            <a:ext cx="47801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V5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TO GENERATE THE TREE?</a:t>
            </a:r>
            <a:endParaRPr/>
          </a:p>
        </p:txBody>
      </p:sp>
      <p:sp>
        <p:nvSpPr>
          <p:cNvPr id="507" name="Google Shape;507;p35"/>
          <p:cNvSpPr txBox="1"/>
          <p:nvPr>
            <p:ph idx="1" type="body"/>
          </p:nvPr>
        </p:nvSpPr>
        <p:spPr>
          <a:xfrm>
            <a:off x="1233852" y="1984625"/>
            <a:ext cx="4395600" cy="3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generate a randomly generated tree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Performance will not be good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Can use WordNet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Using most Frequent Sense – one representation per word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08" name="Google Shape;5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3375" y="1352875"/>
            <a:ext cx="6349776" cy="497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5" name="Google Shape;515;p3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p34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34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8" name="Google Shape;518;p3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19" name="Google Shape;519;p34"/>
          <p:cNvSpPr txBox="1"/>
          <p:nvPr>
            <p:ph type="title"/>
          </p:nvPr>
        </p:nvSpPr>
        <p:spPr>
          <a:xfrm>
            <a:off x="1452616" y="962902"/>
            <a:ext cx="4176384" cy="238082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ill Sans"/>
              <a:buNone/>
            </a:pPr>
            <a:r>
              <a:rPr lang="en-US" sz="4800"/>
              <a:t>VECTOR ALGEBRA ON WORDS</a:t>
            </a:r>
            <a:endParaRPr/>
          </a:p>
        </p:txBody>
      </p:sp>
      <p:cxnSp>
        <p:nvCxnSpPr>
          <p:cNvPr id="520" name="Google Shape;520;p34"/>
          <p:cNvCxnSpPr/>
          <p:nvPr/>
        </p:nvCxnSpPr>
        <p:spPr>
          <a:xfrm>
            <a:off x="1452617" y="3528543"/>
            <a:ext cx="417147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1" name="Google Shape;5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2942" y="488733"/>
            <a:ext cx="6157073" cy="515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34"/>
          <p:cNvPicPr preferRelativeResize="0"/>
          <p:nvPr/>
        </p:nvPicPr>
        <p:blipFill rotWithShape="1">
          <a:blip r:embed="rId3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3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gcbdb6bb516_0_4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400" y="2703000"/>
            <a:ext cx="4439599" cy="30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cbdb6bb516_0_413"/>
          <p:cNvSpPr txBox="1"/>
          <p:nvPr/>
        </p:nvSpPr>
        <p:spPr>
          <a:xfrm>
            <a:off x="547325" y="557300"/>
            <a:ext cx="65898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Today is a very </a:t>
            </a:r>
            <a:r>
              <a:rPr b="1" lang="en-US" sz="2000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...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day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0" name="Google Shape;530;gcbdb6bb516_0_413"/>
          <p:cNvSpPr txBox="1"/>
          <p:nvPr/>
        </p:nvSpPr>
        <p:spPr>
          <a:xfrm>
            <a:off x="1519025" y="1094600"/>
            <a:ext cx="25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1" name="Google Shape;531;gcbdb6bb516_0_413"/>
          <p:cNvSpPr txBox="1"/>
          <p:nvPr/>
        </p:nvSpPr>
        <p:spPr>
          <a:xfrm>
            <a:off x="469125" y="2302800"/>
            <a:ext cx="4869900" cy="4926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…. …. 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delightful</a:t>
            </a: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 …. ….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2" name="Google Shape;532;gcbdb6bb516_0_413"/>
          <p:cNvSpPr txBox="1"/>
          <p:nvPr/>
        </p:nvSpPr>
        <p:spPr>
          <a:xfrm>
            <a:off x="1425700" y="3000600"/>
            <a:ext cx="2546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Gill Sans"/>
                <a:ea typeface="Gill Sans"/>
                <a:cs typeface="Gill Sans"/>
                <a:sym typeface="Gill Sans"/>
              </a:rPr>
              <a:t>Which model? </a:t>
            </a:r>
            <a:endParaRPr sz="19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3" name="Google Shape;533;gcbdb6bb516_0_413"/>
          <p:cNvSpPr txBox="1"/>
          <p:nvPr/>
        </p:nvSpPr>
        <p:spPr>
          <a:xfrm>
            <a:off x="469125" y="3817875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day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4" name="Google Shape;534;gcbdb6bb516_0_413"/>
          <p:cNvSpPr txBox="1"/>
          <p:nvPr/>
        </p:nvSpPr>
        <p:spPr>
          <a:xfrm>
            <a:off x="413275" y="4583750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lunch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gcbdb6bb516_0_413"/>
          <p:cNvSpPr txBox="1"/>
          <p:nvPr/>
        </p:nvSpPr>
        <p:spPr>
          <a:xfrm>
            <a:off x="413275" y="5349625"/>
            <a:ext cx="4869900" cy="4926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It was a delightful program yesterday  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6" name="Google Shape;536;gcbdb6bb516_0_413"/>
          <p:cNvSpPr txBox="1"/>
          <p:nvPr/>
        </p:nvSpPr>
        <p:spPr>
          <a:xfrm>
            <a:off x="3436775" y="3371475"/>
            <a:ext cx="3405600" cy="446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Gill Sans"/>
                <a:ea typeface="Gill Sans"/>
                <a:cs typeface="Gill Sans"/>
                <a:sym typeface="Gill Sans"/>
              </a:rPr>
              <a:t>Which one is most likely? Why?</a:t>
            </a:r>
            <a:endParaRPr i="1"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04a2bb3c4_0_26"/>
          <p:cNvSpPr txBox="1"/>
          <p:nvPr>
            <p:ph type="title"/>
          </p:nvPr>
        </p:nvSpPr>
        <p:spPr>
          <a:xfrm>
            <a:off x="1371600" y="685800"/>
            <a:ext cx="96012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Probability of a sequence</a:t>
            </a:r>
            <a:endParaRPr/>
          </a:p>
        </p:txBody>
      </p:sp>
      <p:sp>
        <p:nvSpPr>
          <p:cNvPr id="135" name="Google Shape;135;g1104a2bb3c4_0_26"/>
          <p:cNvSpPr txBox="1"/>
          <p:nvPr>
            <p:ph idx="1" type="body"/>
          </p:nvPr>
        </p:nvSpPr>
        <p:spPr>
          <a:xfrm>
            <a:off x="1371600" y="1634247"/>
            <a:ext cx="9601200" cy="42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2286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3937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US" sz="2400"/>
              <a:t>Compute probability of sequences - P(w</a:t>
            </a:r>
            <a:r>
              <a:rPr baseline="-25000" lang="en-US" sz="2400"/>
              <a:t>1</a:t>
            </a:r>
            <a:r>
              <a:rPr lang="en-US" sz="2400"/>
              <a:t> ,w</a:t>
            </a:r>
            <a:r>
              <a:rPr baseline="-25000" lang="en-US" sz="2400"/>
              <a:t>2</a:t>
            </a:r>
            <a:r>
              <a:rPr lang="en-US" sz="2400"/>
              <a:t> ,..,w</a:t>
            </a:r>
            <a:r>
              <a:rPr baseline="-25000" lang="en-US" sz="2400"/>
              <a:t>n</a:t>
            </a:r>
            <a:r>
              <a:rPr lang="en-US" sz="2400"/>
              <a:t> )</a:t>
            </a:r>
            <a:endParaRPr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</a:pPr>
            <a:r>
              <a:rPr lang="en-US" sz="2400"/>
              <a:t>Decompose using the chain rule of probability </a:t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      P(w</a:t>
            </a:r>
            <a:r>
              <a:rPr baseline="-25000" lang="en-US" sz="2400"/>
              <a:t>1 </a:t>
            </a:r>
            <a:r>
              <a:rPr lang="en-US" sz="2400"/>
              <a:t>,w</a:t>
            </a:r>
            <a:r>
              <a:rPr baseline="-25000" lang="en-US" sz="2400"/>
              <a:t>2</a:t>
            </a:r>
            <a:r>
              <a:rPr lang="en-US" sz="2400"/>
              <a:t> ,..,w</a:t>
            </a:r>
            <a:r>
              <a:rPr baseline="-25000" lang="en-US" sz="2400"/>
              <a:t>n</a:t>
            </a:r>
            <a:r>
              <a:rPr lang="en-US" sz="2400"/>
              <a:t> ) =P(w</a:t>
            </a:r>
            <a:r>
              <a:rPr baseline="-25000" lang="en-US" sz="2400"/>
              <a:t>1</a:t>
            </a:r>
            <a:r>
              <a:rPr lang="en-US" sz="2400"/>
              <a:t> )P(w</a:t>
            </a:r>
            <a:r>
              <a:rPr baseline="-25000" lang="en-US" sz="2400"/>
              <a:t>2</a:t>
            </a:r>
            <a:r>
              <a:rPr lang="en-US" sz="2400"/>
              <a:t> |w1 )P(w</a:t>
            </a:r>
            <a:r>
              <a:rPr baseline="-25000" lang="en-US" sz="2400"/>
              <a:t>3</a:t>
            </a:r>
            <a:r>
              <a:rPr lang="en-US" sz="2400"/>
              <a:t> |w</a:t>
            </a:r>
            <a:r>
              <a:rPr baseline="-25000" lang="en-US" sz="2400"/>
              <a:t>1</a:t>
            </a:r>
            <a:r>
              <a:rPr lang="en-US" sz="2400"/>
              <a:t> ,w</a:t>
            </a:r>
            <a:r>
              <a:rPr baseline="-25000" lang="en-US" sz="2400"/>
              <a:t>2</a:t>
            </a:r>
            <a:r>
              <a:rPr lang="en-US" sz="2400"/>
              <a:t>),… P(w</a:t>
            </a:r>
            <a:r>
              <a:rPr baseline="-25000" lang="en-US" sz="2400"/>
              <a:t>n</a:t>
            </a:r>
            <a:r>
              <a:rPr lang="en-US" sz="2400"/>
              <a:t> |w</a:t>
            </a:r>
            <a:r>
              <a:rPr baseline="-25000" lang="en-US" sz="2400"/>
              <a:t>1</a:t>
            </a:r>
            <a:r>
              <a:rPr lang="en-US" sz="2400"/>
              <a:t> ..,w</a:t>
            </a:r>
            <a:r>
              <a:rPr baseline="-25000" lang="en-US" sz="2400"/>
              <a:t>n-1</a:t>
            </a:r>
            <a:r>
              <a:rPr lang="en-US" sz="2400"/>
              <a:t>)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-3937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Char char="⮚"/>
            </a:pPr>
            <a:r>
              <a:rPr lang="en-US" sz="2400"/>
              <a:t>Markov assumption : we can predict the probability of some future unit without looking too far into the past </a:t>
            </a:r>
            <a:endParaRPr/>
          </a:p>
          <a:p>
            <a:pPr indent="-241300" lvl="0" marL="39370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oto Sans Symbols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OTHER WAYS TO REDUCE COMPUTATIONAL COMPLEXITY - NEGATIVE SAMPLING</a:t>
            </a:r>
            <a:endParaRPr/>
          </a:p>
        </p:txBody>
      </p:sp>
      <p:sp>
        <p:nvSpPr>
          <p:cNvPr id="542" name="Google Shape;542;p3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Subsampling</a:t>
            </a:r>
            <a:r>
              <a:rPr lang="en-US" sz="2400"/>
              <a:t> frequent words to decrease the number of training examples.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rgbClr val="FF0000"/>
                </a:solidFill>
              </a:rPr>
              <a:t>Negative Sampling</a:t>
            </a:r>
            <a:r>
              <a:rPr lang="en-US" sz="2400"/>
              <a:t> - Modifying the optimization objective – such that  each training sample updates only a small percentage of the model’s weights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Subsampling frequent words and applying Negative Sampling not only reduces the compute burden of the training process, but also improves the quality of the resulting word vectors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SUBSAMPLING - 1</a:t>
            </a:r>
            <a:endParaRPr/>
          </a:p>
        </p:txBody>
      </p:sp>
      <p:sp>
        <p:nvSpPr>
          <p:cNvPr id="548" name="Google Shape;548;p37"/>
          <p:cNvSpPr txBox="1"/>
          <p:nvPr>
            <p:ph idx="1" type="body"/>
          </p:nvPr>
        </p:nvSpPr>
        <p:spPr>
          <a:xfrm>
            <a:off x="1451579" y="2015732"/>
            <a:ext cx="9603275" cy="4037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ct val="100000"/>
              <a:buNone/>
            </a:pPr>
            <a:r>
              <a:rPr b="1"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Sampling rate </a:t>
            </a:r>
            <a:r>
              <a:rPr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determines</a:t>
            </a:r>
            <a:r>
              <a:rPr b="1" lang="en-US">
                <a:solidFill>
                  <a:srgbClr val="31313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Probability with which to keep a given word in the vocabulary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Sampling parameter – 0.001 (say)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None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For w</a:t>
            </a:r>
            <a:r>
              <a:rPr baseline="-25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– let z(w</a:t>
            </a:r>
            <a:r>
              <a:rPr baseline="-25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) – denote its relative frequency in the corpus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aseline="-25000"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solidFill>
                <a:srgbClr val="51515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If word “house” occurs 1000 times in a corpus of 1 billion </a:t>
            </a:r>
            <a:r>
              <a:rPr baseline="30000"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words –  what is the probability that it will be retained for training?</a:t>
            </a:r>
            <a:endParaRPr/>
          </a:p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5151"/>
              </a:buClr>
              <a:buSzPct val="100000"/>
              <a:buChar char="•"/>
            </a:pPr>
            <a:r>
              <a:rPr lang="en-US">
                <a:solidFill>
                  <a:srgbClr val="515151"/>
                </a:solidFill>
                <a:latin typeface="Arial"/>
                <a:ea typeface="Arial"/>
                <a:cs typeface="Arial"/>
                <a:sym typeface="Arial"/>
              </a:rPr>
              <a:t>What should be the frequency of a word to ensure that it has 50% chance of being retained in training?</a:t>
            </a:r>
            <a:endParaRPr/>
          </a:p>
        </p:txBody>
      </p:sp>
      <p:pic>
        <p:nvPicPr>
          <p:cNvPr id="549" name="Google Shape;549;p37"/>
          <p:cNvPicPr preferRelativeResize="0"/>
          <p:nvPr/>
        </p:nvPicPr>
        <p:blipFill rotWithShape="1">
          <a:blip r:embed="rId3">
            <a:alphaModFix/>
          </a:blip>
          <a:srcRect b="35463" l="23276" r="36763" t="46897"/>
          <a:stretch/>
        </p:blipFill>
        <p:spPr>
          <a:xfrm>
            <a:off x="4120587" y="3308783"/>
            <a:ext cx="6094470" cy="1513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SUBSAMPLING - 2</a:t>
            </a:r>
            <a:endParaRPr/>
          </a:p>
        </p:txBody>
      </p:sp>
      <p:sp>
        <p:nvSpPr>
          <p:cNvPr id="555" name="Google Shape;555;p3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Probability of discarding a word for training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Higher the frequency – lesser number of times it will be picked up for training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Vector representation of frequent words do not change much</a:t>
            </a:r>
            <a:endParaRPr/>
          </a:p>
        </p:txBody>
      </p:sp>
      <p:pic>
        <p:nvPicPr>
          <p:cNvPr id="556" name="Google Shape;5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5246" y="2748480"/>
            <a:ext cx="4314601" cy="136104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8"/>
          <p:cNvSpPr txBox="1"/>
          <p:nvPr/>
        </p:nvSpPr>
        <p:spPr>
          <a:xfrm>
            <a:off x="7896725" y="3253700"/>
            <a:ext cx="3898200" cy="446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 = 10</a:t>
            </a:r>
            <a:r>
              <a:rPr baseline="30000" lang="en-US" sz="1700">
                <a:latin typeface="Gill Sans"/>
                <a:ea typeface="Gill Sans"/>
                <a:cs typeface="Gill Sans"/>
                <a:sym typeface="Gill Sans"/>
              </a:rPr>
              <a:t>-5 - </a:t>
            </a:r>
            <a:r>
              <a:rPr lang="en-US" sz="1700">
                <a:latin typeface="Gill Sans"/>
                <a:ea typeface="Gill Sans"/>
                <a:cs typeface="Gill Sans"/>
                <a:sym typeface="Gill Sans"/>
              </a:rPr>
              <a:t>typical value of threshold</a:t>
            </a:r>
            <a:endParaRPr sz="17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NEGATIVE SAMPLING</a:t>
            </a:r>
            <a:endParaRPr/>
          </a:p>
        </p:txBody>
      </p:sp>
      <p:sp>
        <p:nvSpPr>
          <p:cNvPr id="563" name="Google Shape;563;p39"/>
          <p:cNvSpPr txBox="1"/>
          <p:nvPr>
            <p:ph idx="1" type="body"/>
          </p:nvPr>
        </p:nvSpPr>
        <p:spPr>
          <a:xfrm>
            <a:off x="1451579" y="2015732"/>
            <a:ext cx="9603275" cy="3945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To train a Neural Network for a corpus of 10</a:t>
            </a:r>
            <a:r>
              <a:rPr baseline="30000" lang="en-US" sz="1800"/>
              <a:t>6 </a:t>
            </a:r>
            <a:r>
              <a:rPr lang="en-US" sz="1800"/>
              <a:t>words, where each word is represented by 300 dimensional vector – 300*10^6</a:t>
            </a:r>
            <a:r>
              <a:rPr baseline="30000" lang="en-US" sz="1800"/>
              <a:t> </a:t>
            </a:r>
            <a:r>
              <a:rPr lang="en-US" sz="1800"/>
              <a:t>weights</a:t>
            </a:r>
            <a:r>
              <a:rPr baseline="30000" lang="en-US" sz="1800"/>
              <a:t> </a:t>
            </a:r>
            <a:r>
              <a:rPr lang="en-US" sz="1800"/>
              <a:t>have to be updated for each training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Negative sampling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During each training sample only a small percentage of these weights are modified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Example - While training the network on the word pair (“fox”, “quick”) – if desired output is quick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Output neuron corresponding to “quick” should be 1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</a:t>
            </a:r>
            <a:r>
              <a:rPr i="1" lang="en-US"/>
              <a:t>ll</a:t>
            </a:r>
            <a:r>
              <a:rPr lang="en-US"/>
              <a:t> other neurons should output a 0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Negative sampling suggests – rather than correcting all weights – update the weights for a </a:t>
            </a:r>
            <a:r>
              <a:rPr b="1" lang="en-US" sz="1800"/>
              <a:t>small number</a:t>
            </a:r>
            <a:r>
              <a:rPr lang="en-US" sz="1800"/>
              <a:t> of “negative words” to output 0  and the weight for the “positive” word (i.e. “quick”)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>
                <a:solidFill>
                  <a:srgbClr val="FF0000"/>
                </a:solidFill>
              </a:rPr>
              <a:t>Small – Typically 5 to 20</a:t>
            </a:r>
            <a:r>
              <a:rPr lang="en-US" sz="1600"/>
              <a:t>  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SELECTING NEGATIVE SAMPLES</a:t>
            </a:r>
            <a:endParaRPr/>
          </a:p>
        </p:txBody>
      </p:sp>
      <p:sp>
        <p:nvSpPr>
          <p:cNvPr id="569" name="Google Shape;569;p4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Negative samples are selected using a “unigram distribution”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b="1" i="1" lang="en-US"/>
              <a:t>More frequent words are more likely to be selected as negative samples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From earlier example – Probability of “house” getting selected for weight adjustment is proportional to its frequency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570" name="Google Shape;570;p40"/>
          <p:cNvPicPr preferRelativeResize="0"/>
          <p:nvPr/>
        </p:nvPicPr>
        <p:blipFill rotWithShape="1">
          <a:blip r:embed="rId3">
            <a:alphaModFix/>
          </a:blip>
          <a:srcRect b="41149" l="38922" r="37802" t="45977"/>
          <a:stretch/>
        </p:blipFill>
        <p:spPr>
          <a:xfrm>
            <a:off x="1671144" y="3741038"/>
            <a:ext cx="4966135" cy="1545021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40"/>
          <p:cNvPicPr preferRelativeResize="0"/>
          <p:nvPr/>
        </p:nvPicPr>
        <p:blipFill rotWithShape="1">
          <a:blip r:embed="rId3">
            <a:alphaModFix/>
          </a:blip>
          <a:srcRect b="15631" l="37241" r="37552" t="67126"/>
          <a:stretch/>
        </p:blipFill>
        <p:spPr>
          <a:xfrm>
            <a:off x="6308283" y="4020389"/>
            <a:ext cx="5021203" cy="193196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p40"/>
          <p:cNvSpPr txBox="1"/>
          <p:nvPr/>
        </p:nvSpPr>
        <p:spPr>
          <a:xfrm>
            <a:off x="3396369" y="4986369"/>
            <a:ext cx="312017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How does it affect?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“The dog and the cat” - corpus</a:t>
            </a:r>
            <a:endParaRPr/>
          </a:p>
        </p:txBody>
      </p:sp>
      <p:graphicFrame>
        <p:nvGraphicFramePr>
          <p:cNvPr id="573" name="Google Shape;573;p40"/>
          <p:cNvGraphicFramePr/>
          <p:nvPr/>
        </p:nvGraphicFramePr>
        <p:xfrm>
          <a:off x="8109994" y="3523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{B52781CA-8F36-49BF-A717-302AFC9823E0}</a:tableStyleId>
              </a:tblPr>
              <a:tblGrid>
                <a:gridCol w="1019850"/>
                <a:gridCol w="1019850"/>
                <a:gridCol w="1019850"/>
              </a:tblGrid>
              <a:tr h="384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Old formula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New formula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The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0.4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0.35922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  <a:tr h="204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Dog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0.166667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/>
                        <a:t>0.213593</a:t>
                      </a:r>
                      <a:endParaRPr b="0" i="0" sz="14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7625" marB="0" marR="7625" marL="7625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1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LEARNING PHRASE REPRESENTATION</a:t>
            </a:r>
            <a:endParaRPr/>
          </a:p>
        </p:txBody>
      </p:sp>
      <p:pic>
        <p:nvPicPr>
          <p:cNvPr id="579" name="Google Shape;5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8213" y="2318238"/>
            <a:ext cx="5786641" cy="97944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1"/>
          <p:cNvSpPr txBox="1"/>
          <p:nvPr/>
        </p:nvSpPr>
        <p:spPr>
          <a:xfrm>
            <a:off x="1451579" y="2052020"/>
            <a:ext cx="3733879" cy="378565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pair of words wi and wj constitutes a phrase if the score is positive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Run 2 to 4 times with decreasing threshold to get longer phrases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Boston Herald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City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New York Times</a:t>
            </a:r>
            <a:endParaRPr/>
          </a:p>
        </p:txBody>
      </p:sp>
      <p:sp>
        <p:nvSpPr>
          <p:cNvPr id="581" name="Google Shape;581;p41"/>
          <p:cNvSpPr txBox="1"/>
          <p:nvPr/>
        </p:nvSpPr>
        <p:spPr>
          <a:xfrm>
            <a:off x="5370654" y="4074288"/>
            <a:ext cx="6493398" cy="64633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These phrases are then treated as a linked word – and their vectors learnt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ANALOGICAL REASONING - TESTING FOR GOODNESS OF WORD VECTORS</a:t>
            </a:r>
            <a:endParaRPr/>
          </a:p>
        </p:txBody>
      </p:sp>
      <p:pic>
        <p:nvPicPr>
          <p:cNvPr id="587" name="Google Shape;58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8575" y="1853754"/>
            <a:ext cx="9603276" cy="4781045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42"/>
          <p:cNvSpPr txBox="1"/>
          <p:nvPr/>
        </p:nvSpPr>
        <p:spPr>
          <a:xfrm>
            <a:off x="4803493" y="1853754"/>
            <a:ext cx="546470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the first three phrases – predict the fourth phrase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COMPARATIVE RESULTS [3]</a:t>
            </a:r>
            <a:endParaRPr/>
          </a:p>
        </p:txBody>
      </p:sp>
      <p:pic>
        <p:nvPicPr>
          <p:cNvPr id="594" name="Google Shape;59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290" y="1384654"/>
            <a:ext cx="10913404" cy="19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290" y="3472085"/>
            <a:ext cx="10913404" cy="2709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COMPARISONS</a:t>
            </a:r>
            <a:endParaRPr/>
          </a:p>
        </p:txBody>
      </p:sp>
      <p:pic>
        <p:nvPicPr>
          <p:cNvPr id="601" name="Google Shape;6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03" y="1565445"/>
            <a:ext cx="12192000" cy="47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104a2bb3c4_0_332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more details on implementation and Learning functions</a:t>
            </a:r>
            <a:endParaRPr/>
          </a:p>
        </p:txBody>
      </p:sp>
      <p:sp>
        <p:nvSpPr>
          <p:cNvPr id="607" name="Google Shape;607;g1104a2bb3c4_0_332"/>
          <p:cNvSpPr txBox="1"/>
          <p:nvPr/>
        </p:nvSpPr>
        <p:spPr>
          <a:xfrm>
            <a:off x="1228550" y="2534825"/>
            <a:ext cx="898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https://necromuralist.github.io/Neurotic-Networking/posts/nlp/training-the-cbow-model/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04a2bb3c4_0_31"/>
          <p:cNvSpPr txBox="1"/>
          <p:nvPr>
            <p:ph type="title"/>
          </p:nvPr>
        </p:nvSpPr>
        <p:spPr>
          <a:xfrm>
            <a:off x="1371600" y="685800"/>
            <a:ext cx="9601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41" name="Google Shape;141;g1104a2bb3c4_0_31"/>
          <p:cNvPicPr preferRelativeResize="0"/>
          <p:nvPr/>
        </p:nvPicPr>
        <p:blipFill rotWithShape="1">
          <a:blip r:embed="rId3">
            <a:alphaModFix/>
          </a:blip>
          <a:srcRect b="19825" l="25745" r="23464" t="39707"/>
          <a:stretch/>
        </p:blipFill>
        <p:spPr>
          <a:xfrm>
            <a:off x="1371600" y="1696453"/>
            <a:ext cx="9704482" cy="4349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GLOVE VECTORS</a:t>
            </a:r>
            <a:endParaRPr/>
          </a:p>
        </p:txBody>
      </p:sp>
      <p:sp>
        <p:nvSpPr>
          <p:cNvPr id="613" name="Google Shape;613;p45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Objective - produce linear directions of meaning with global log-bilinear regression models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 Uses weighted least squares model that trains on global word-word co-occurrence counts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Makes efficient use of statistics</a:t>
            </a:r>
            <a:endParaRPr/>
          </a:p>
        </p:txBody>
      </p:sp>
      <p:sp>
        <p:nvSpPr>
          <p:cNvPr id="614" name="Google Shape;614;p45"/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CONTEXT - CO-OCCURRENCE MATRIX</a:t>
            </a:r>
            <a:endParaRPr/>
          </a:p>
        </p:txBody>
      </p:sp>
      <p:sp>
        <p:nvSpPr>
          <p:cNvPr id="620" name="Google Shape;620;p4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X – matrix that stores Word-Word co-occurrence within a pre-defined context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 X</a:t>
            </a:r>
            <a:r>
              <a:rPr baseline="-25000" lang="en-US"/>
              <a:t>ij</a:t>
            </a:r>
            <a:r>
              <a:rPr lang="en-US"/>
              <a:t> = number of times word j occurs in the context of word i.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Compute probability of word j occurring in the context of word i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</a:t>
            </a:r>
            <a:r>
              <a:rPr baseline="-25000" lang="en-US" sz="2000"/>
              <a:t>ij</a:t>
            </a:r>
            <a:r>
              <a:rPr lang="en-US" sz="2000"/>
              <a:t> = P(j/i) = X</a:t>
            </a:r>
            <a:r>
              <a:rPr baseline="-25000" lang="en-US" sz="2000"/>
              <a:t>ij</a:t>
            </a:r>
            <a:r>
              <a:rPr lang="en-US" sz="2000"/>
              <a:t> / X</a:t>
            </a:r>
            <a:r>
              <a:rPr baseline="-25000" lang="en-US" sz="2000"/>
              <a:t>i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HOW MEANING IS EXTRACTED FROM COOCCURRENCE PROBABILITIES</a:t>
            </a:r>
            <a:endParaRPr/>
          </a:p>
        </p:txBody>
      </p:sp>
      <p:sp>
        <p:nvSpPr>
          <p:cNvPr id="626" name="Google Shape;626;p47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3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Let </a:t>
            </a:r>
            <a:r>
              <a:rPr b="1" lang="en-US" sz="5600"/>
              <a:t>i = ice</a:t>
            </a:r>
            <a:r>
              <a:rPr lang="en-US" sz="5600"/>
              <a:t> and </a:t>
            </a:r>
            <a:r>
              <a:rPr b="1" lang="en-US" sz="5600"/>
              <a:t>j = steam</a:t>
            </a:r>
            <a:r>
              <a:rPr lang="en-US" sz="5600"/>
              <a:t> be two words for which we want to test closeness of meaning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 Relationship of these words can be determined by studying the ratio of their co-occurrence probabilities with various other </a:t>
            </a:r>
            <a:r>
              <a:rPr b="1" lang="en-US" sz="5600"/>
              <a:t>probe words k</a:t>
            </a:r>
            <a:endParaRPr sz="56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water – then it is related to both I and j equally strongly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solid – then it is related more strongly to ice than steam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gas – then it is related more strongly to steam then ice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sz="5600"/>
              <a:t>If K = fashion – then it is related to neither  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EXAMPLE – VALUES FROM A THERMODYNAMICS CORPUS</a:t>
            </a:r>
            <a:endParaRPr/>
          </a:p>
        </p:txBody>
      </p:sp>
      <p:pic>
        <p:nvPicPr>
          <p:cNvPr id="632" name="Google Shape;63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096" y="2418645"/>
            <a:ext cx="11471762" cy="245496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8"/>
          <p:cNvSpPr/>
          <p:nvPr/>
        </p:nvSpPr>
        <p:spPr>
          <a:xfrm>
            <a:off x="224096" y="4224759"/>
            <a:ext cx="11471762" cy="648846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8515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4" name="Google Shape;634;p48"/>
          <p:cNvSpPr txBox="1"/>
          <p:nvPr/>
        </p:nvSpPr>
        <p:spPr>
          <a:xfrm>
            <a:off x="2986268" y="5069164"/>
            <a:ext cx="47740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Let us look at ratios of co-occurring probabilities</a:t>
            </a:r>
            <a:endParaRPr/>
          </a:p>
        </p:txBody>
      </p:sp>
      <p:sp>
        <p:nvSpPr>
          <p:cNvPr id="635" name="Google Shape;635;p48"/>
          <p:cNvSpPr/>
          <p:nvPr/>
        </p:nvSpPr>
        <p:spPr>
          <a:xfrm>
            <a:off x="3669175" y="2152891"/>
            <a:ext cx="3750197" cy="3009418"/>
          </a:xfrm>
          <a:prstGeom prst="rect">
            <a:avLst/>
          </a:prstGeom>
          <a:noFill/>
          <a:ln cap="flat" cmpd="sng" w="15875">
            <a:solidFill>
              <a:srgbClr val="42527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ENCODING LINEARITY OF WORD VECTOR REPRESENTATIONS</a:t>
            </a:r>
            <a:endParaRPr/>
          </a:p>
        </p:txBody>
      </p:sp>
      <p:pic>
        <p:nvPicPr>
          <p:cNvPr id="641" name="Google Shape;64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2118840"/>
            <a:ext cx="3451681" cy="1310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9"/>
          <p:cNvSpPr txBox="1"/>
          <p:nvPr/>
        </p:nvSpPr>
        <p:spPr>
          <a:xfrm>
            <a:off x="5173227" y="2573865"/>
            <a:ext cx="63870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words</a:t>
            </a:r>
            <a:endParaRPr/>
          </a:p>
        </p:txBody>
      </p:sp>
      <p:pic>
        <p:nvPicPr>
          <p:cNvPr id="643" name="Google Shape;643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9482" y="3523492"/>
            <a:ext cx="4012773" cy="1282459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9"/>
          <p:cNvSpPr txBox="1"/>
          <p:nvPr/>
        </p:nvSpPr>
        <p:spPr>
          <a:xfrm>
            <a:off x="5963205" y="3694101"/>
            <a:ext cx="4012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 Function that encodes the difference between two probe words</a:t>
            </a:r>
            <a:endParaRPr/>
          </a:p>
        </p:txBody>
      </p:sp>
      <p:pic>
        <p:nvPicPr>
          <p:cNvPr id="645" name="Google Shape;645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5213" y="5694393"/>
            <a:ext cx="6040440" cy="78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3201" y="4437680"/>
            <a:ext cx="3857762" cy="12211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49"/>
          <p:cNvCxnSpPr>
            <a:stCxn id="646" idx="2"/>
            <a:endCxn id="645" idx="3"/>
          </p:cNvCxnSpPr>
          <p:nvPr/>
        </p:nvCxnSpPr>
        <p:spPr>
          <a:xfrm rot="5400000">
            <a:off x="7338882" y="5535500"/>
            <a:ext cx="429900" cy="676500"/>
          </a:xfrm>
          <a:prstGeom prst="bentConnector2">
            <a:avLst/>
          </a:prstGeom>
          <a:noFill/>
          <a:ln cap="flat" cmpd="sng" w="222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c7e4fba762_0_1"/>
          <p:cNvSpPr txBox="1"/>
          <p:nvPr>
            <p:ph type="title"/>
          </p:nvPr>
        </p:nvSpPr>
        <p:spPr>
          <a:xfrm>
            <a:off x="1451579" y="4024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the Vector space</a:t>
            </a:r>
            <a:endParaRPr/>
          </a:p>
        </p:txBody>
      </p:sp>
      <p:pic>
        <p:nvPicPr>
          <p:cNvPr id="653" name="Google Shape;653;gc7e4fba76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75" y="1451519"/>
            <a:ext cx="7228916" cy="5101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A LITTLE MATH MANIPULATION</a:t>
            </a:r>
            <a:endParaRPr/>
          </a:p>
        </p:txBody>
      </p:sp>
      <p:pic>
        <p:nvPicPr>
          <p:cNvPr id="659" name="Google Shape;65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8" y="1940464"/>
            <a:ext cx="4872961" cy="129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578" y="3429000"/>
            <a:ext cx="4872961" cy="141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2690" y="5203824"/>
            <a:ext cx="6040441" cy="78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1"/>
          <p:cNvSpPr/>
          <p:nvPr/>
        </p:nvSpPr>
        <p:spPr>
          <a:xfrm>
            <a:off x="2" y="0"/>
            <a:ext cx="12191696" cy="6858000"/>
          </a:xfrm>
          <a:prstGeom prst="rect">
            <a:avLst/>
          </a:prstGeom>
          <a:gradFill>
            <a:gsLst>
              <a:gs pos="0">
                <a:srgbClr val="EBE9E6"/>
              </a:gs>
              <a:gs pos="100000">
                <a:srgbClr val="C9C5C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667" name="Google Shape;667;p51"/>
          <p:cNvCxnSpPr/>
          <p:nvPr/>
        </p:nvCxnSpPr>
        <p:spPr>
          <a:xfrm>
            <a:off x="1453897" y="1847088"/>
            <a:ext cx="5548039" cy="0"/>
          </a:xfrm>
          <a:prstGeom prst="straightConnector1">
            <a:avLst/>
          </a:prstGeom>
          <a:noFill/>
          <a:ln cap="flat" cmpd="sng" w="317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8" name="Google Shape;668;p51"/>
          <p:cNvSpPr txBox="1"/>
          <p:nvPr>
            <p:ph type="title"/>
          </p:nvPr>
        </p:nvSpPr>
        <p:spPr>
          <a:xfrm>
            <a:off x="1451579" y="804519"/>
            <a:ext cx="5550357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THE MODEL</a:t>
            </a:r>
            <a:endParaRPr/>
          </a:p>
        </p:txBody>
      </p:sp>
      <p:sp>
        <p:nvSpPr>
          <p:cNvPr id="669" name="Google Shape;669;p5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0" name="Google Shape;670;p51"/>
          <p:cNvSpPr txBox="1"/>
          <p:nvPr>
            <p:ph idx="1" type="body"/>
          </p:nvPr>
        </p:nvSpPr>
        <p:spPr>
          <a:xfrm>
            <a:off x="647985" y="2015732"/>
            <a:ext cx="6353951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Not all co-occurrences are frequent – 75 – 95% of co-occurrences are infrequent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A new error function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71" name="Google Shape;67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897" y="3402181"/>
            <a:ext cx="6068125" cy="272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9453" y="2057985"/>
            <a:ext cx="4434781" cy="85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1"/>
          <p:cNvPicPr preferRelativeResize="0"/>
          <p:nvPr/>
        </p:nvPicPr>
        <p:blipFill rotWithShape="1">
          <a:blip r:embed="rId5">
            <a:alphaModFix/>
          </a:blip>
          <a:srcRect b="-1538" l="0" r="0" t="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4" name="Google Shape;674;p5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cap="flat" cmpd="sng" w="12700">
            <a:solidFill>
              <a:srgbClr val="000001">
                <a:alpha val="2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75" name="Google Shape;675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5004" y="3198807"/>
            <a:ext cx="4369230" cy="1084462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1"/>
          <p:cNvSpPr txBox="1"/>
          <p:nvPr/>
        </p:nvSpPr>
        <p:spPr>
          <a:xfrm>
            <a:off x="7958616" y="4564434"/>
            <a:ext cx="2638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X</a:t>
            </a:r>
            <a:r>
              <a:rPr baseline="-25000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max 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= 100 </a:t>
            </a:r>
            <a:r>
              <a:rPr b="1"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and </a:t>
            </a:r>
            <a:r>
              <a:rPr b="1" lang="en-US" sz="1800">
                <a:solidFill>
                  <a:schemeClr val="dk1"/>
                </a:solidFill>
                <a:latin typeface="Gulim"/>
                <a:ea typeface="Gulim"/>
                <a:cs typeface="Gulim"/>
                <a:sym typeface="Gulim"/>
              </a:rPr>
              <a:t>α = 0.75</a:t>
            </a:r>
            <a:endParaRPr b="1"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WITH A SOFTMAX </a:t>
            </a:r>
            <a:endParaRPr/>
          </a:p>
        </p:txBody>
      </p:sp>
      <p:sp>
        <p:nvSpPr>
          <p:cNvPr id="682" name="Google Shape;682;p52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01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683" name="Google Shape;6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3579" y="3666530"/>
            <a:ext cx="4066538" cy="1379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871" y="2020668"/>
            <a:ext cx="4923721" cy="143736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/>
          <p:nvPr/>
        </p:nvSpPr>
        <p:spPr>
          <a:xfrm>
            <a:off x="5077773" y="3620006"/>
            <a:ext cx="10182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Minimize</a:t>
            </a:r>
            <a:endParaRPr/>
          </a:p>
        </p:txBody>
      </p:sp>
      <p:sp>
        <p:nvSpPr>
          <p:cNvPr id="686" name="Google Shape;686;p52"/>
          <p:cNvSpPr txBox="1"/>
          <p:nvPr/>
        </p:nvSpPr>
        <p:spPr>
          <a:xfrm>
            <a:off x="5381634" y="2062256"/>
            <a:ext cx="5673220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Models probability of word j occurring in context of word j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92" name="Google Shape;69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56" y="92597"/>
            <a:ext cx="998054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04a2bb3c4_0_36"/>
          <p:cNvSpPr txBox="1"/>
          <p:nvPr>
            <p:ph type="title"/>
          </p:nvPr>
        </p:nvSpPr>
        <p:spPr>
          <a:xfrm>
            <a:off x="1371600" y="685800"/>
            <a:ext cx="96012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High probability sequences</a:t>
            </a:r>
            <a:endParaRPr/>
          </a:p>
        </p:txBody>
      </p:sp>
      <p:pic>
        <p:nvPicPr>
          <p:cNvPr id="147" name="Google Shape;147;g1104a2bb3c4_0_36"/>
          <p:cNvPicPr preferRelativeResize="0"/>
          <p:nvPr/>
        </p:nvPicPr>
        <p:blipFill rotWithShape="1">
          <a:blip r:embed="rId3">
            <a:alphaModFix/>
          </a:blip>
          <a:srcRect b="30640" l="26401" r="26097" t="42279"/>
          <a:stretch/>
        </p:blipFill>
        <p:spPr>
          <a:xfrm>
            <a:off x="1275347" y="1852863"/>
            <a:ext cx="10067698" cy="3789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698" name="Google Shape;69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300" y="0"/>
            <a:ext cx="9914649" cy="67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DOES WORD VECTOR TACKLE AMBIGUITY?</a:t>
            </a:r>
            <a:endParaRPr/>
          </a:p>
        </p:txBody>
      </p:sp>
      <p:grpSp>
        <p:nvGrpSpPr>
          <p:cNvPr id="704" name="Google Shape;704;p55"/>
          <p:cNvGrpSpPr/>
          <p:nvPr/>
        </p:nvGrpSpPr>
        <p:grpSpPr>
          <a:xfrm>
            <a:off x="1326848" y="1998294"/>
            <a:ext cx="7405347" cy="3702524"/>
            <a:chOff x="904" y="514698"/>
            <a:chExt cx="7405347" cy="3702524"/>
          </a:xfrm>
        </p:grpSpPr>
        <p:sp>
          <p:nvSpPr>
            <p:cNvPr id="705" name="Google Shape;705;p55"/>
            <p:cNvSpPr/>
            <p:nvPr/>
          </p:nvSpPr>
          <p:spPr>
            <a:xfrm>
              <a:off x="904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5"/>
            <p:cNvSpPr txBox="1"/>
            <p:nvPr/>
          </p:nvSpPr>
          <p:spPr>
            <a:xfrm>
              <a:off x="31889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Bank</a:t>
              </a:r>
              <a:endParaRPr/>
            </a:p>
          </p:txBody>
        </p:sp>
        <p:sp>
          <p:nvSpPr>
            <p:cNvPr id="707" name="Google Shape;707;p55"/>
            <p:cNvSpPr/>
            <p:nvPr/>
          </p:nvSpPr>
          <p:spPr>
            <a:xfrm>
              <a:off x="212482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8" name="Google Shape;708;p55"/>
            <p:cNvSpPr/>
            <p:nvPr/>
          </p:nvSpPr>
          <p:spPr>
            <a:xfrm>
              <a:off x="424059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5"/>
            <p:cNvSpPr txBox="1"/>
            <p:nvPr/>
          </p:nvSpPr>
          <p:spPr>
            <a:xfrm>
              <a:off x="455044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Money</a:t>
              </a:r>
              <a:endParaRPr/>
            </a:p>
          </p:txBody>
        </p:sp>
        <p:sp>
          <p:nvSpPr>
            <p:cNvPr id="710" name="Google Shape;710;p55"/>
            <p:cNvSpPr/>
            <p:nvPr/>
          </p:nvSpPr>
          <p:spPr>
            <a:xfrm>
              <a:off x="212482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1" name="Google Shape;711;p55"/>
            <p:cNvSpPr/>
            <p:nvPr/>
          </p:nvSpPr>
          <p:spPr>
            <a:xfrm>
              <a:off x="424059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5"/>
            <p:cNvSpPr txBox="1"/>
            <p:nvPr/>
          </p:nvSpPr>
          <p:spPr>
            <a:xfrm>
              <a:off x="455044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River</a:t>
              </a:r>
              <a:endParaRPr/>
            </a:p>
          </p:txBody>
        </p:sp>
        <p:sp>
          <p:nvSpPr>
            <p:cNvPr id="713" name="Google Shape;713;p55"/>
            <p:cNvSpPr/>
            <p:nvPr/>
          </p:nvSpPr>
          <p:spPr>
            <a:xfrm>
              <a:off x="2645627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5"/>
            <p:cNvSpPr txBox="1"/>
            <p:nvPr/>
          </p:nvSpPr>
          <p:spPr>
            <a:xfrm>
              <a:off x="2676612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Class</a:t>
              </a:r>
              <a:endParaRPr/>
            </a:p>
          </p:txBody>
        </p:sp>
        <p:sp>
          <p:nvSpPr>
            <p:cNvPr id="715" name="Google Shape;715;p55"/>
            <p:cNvSpPr/>
            <p:nvPr/>
          </p:nvSpPr>
          <p:spPr>
            <a:xfrm>
              <a:off x="2857205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6" name="Google Shape;716;p55"/>
            <p:cNvSpPr/>
            <p:nvPr/>
          </p:nvSpPr>
          <p:spPr>
            <a:xfrm>
              <a:off x="3068783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5"/>
            <p:cNvSpPr txBox="1"/>
            <p:nvPr/>
          </p:nvSpPr>
          <p:spPr>
            <a:xfrm>
              <a:off x="3099768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Section</a:t>
              </a:r>
              <a:endParaRPr/>
            </a:p>
          </p:txBody>
        </p:sp>
        <p:sp>
          <p:nvSpPr>
            <p:cNvPr id="718" name="Google Shape;718;p55"/>
            <p:cNvSpPr/>
            <p:nvPr/>
          </p:nvSpPr>
          <p:spPr>
            <a:xfrm>
              <a:off x="2857205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9" name="Google Shape;719;p55"/>
            <p:cNvSpPr/>
            <p:nvPr/>
          </p:nvSpPr>
          <p:spPr>
            <a:xfrm>
              <a:off x="3068783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5"/>
            <p:cNvSpPr txBox="1"/>
            <p:nvPr/>
          </p:nvSpPr>
          <p:spPr>
            <a:xfrm>
              <a:off x="3099768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Label</a:t>
              </a: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5290351" y="514698"/>
              <a:ext cx="2115900" cy="1057800"/>
            </a:xfrm>
            <a:prstGeom prst="roundRect">
              <a:avLst>
                <a:gd fmla="val 10000" name="adj"/>
              </a:avLst>
            </a:prstGeom>
            <a:solidFill>
              <a:srgbClr val="B71B42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5"/>
            <p:cNvSpPr txBox="1"/>
            <p:nvPr/>
          </p:nvSpPr>
          <p:spPr>
            <a:xfrm>
              <a:off x="5321336" y="545683"/>
              <a:ext cx="2053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4925" lIns="112375" spcFirstLastPara="1" rIns="112375" wrap="square" tIns="749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Gill Sans"/>
                <a:buNone/>
              </a:pPr>
              <a:r>
                <a:rPr lang="en-US" sz="5900">
                  <a:solidFill>
                    <a:schemeClr val="lt1"/>
                  </a:solidFill>
                  <a:latin typeface="Gill Sans"/>
                  <a:ea typeface="Gill Sans"/>
                  <a:cs typeface="Gill Sans"/>
                  <a:sym typeface="Gill Sans"/>
                </a:rPr>
                <a:t>Jaguar</a:t>
              </a: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5501929" y="1572587"/>
              <a:ext cx="211500" cy="793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4" name="Google Shape;724;p55"/>
            <p:cNvSpPr/>
            <p:nvPr/>
          </p:nvSpPr>
          <p:spPr>
            <a:xfrm>
              <a:off x="5713507" y="1837060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5"/>
            <p:cNvSpPr txBox="1"/>
            <p:nvPr/>
          </p:nvSpPr>
          <p:spPr>
            <a:xfrm>
              <a:off x="5744492" y="1868045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Car</a:t>
              </a: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501929" y="1572587"/>
              <a:ext cx="211500" cy="211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15875">
              <a:solidFill>
                <a:srgbClr val="911432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7" name="Google Shape;727;p55"/>
            <p:cNvSpPr/>
            <p:nvPr/>
          </p:nvSpPr>
          <p:spPr>
            <a:xfrm>
              <a:off x="5713507" y="3159422"/>
              <a:ext cx="1692600" cy="10578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15875">
              <a:solidFill>
                <a:srgbClr val="B71B4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5"/>
            <p:cNvSpPr txBox="1"/>
            <p:nvPr/>
          </p:nvSpPr>
          <p:spPr>
            <a:xfrm>
              <a:off x="5744492" y="3190407"/>
              <a:ext cx="1630800" cy="9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74275" spcFirstLastPara="1" rIns="74275" wrap="square" tIns="495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900"/>
                <a:buFont typeface="Gill Sans"/>
                <a:buNone/>
              </a:pPr>
              <a:r>
                <a:rPr lang="en-US" sz="3900">
                  <a:solidFill>
                    <a:schemeClr val="dk1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/>
            </a:p>
          </p:txBody>
        </p:sp>
      </p:grpSp>
      <p:pic>
        <p:nvPicPr>
          <p:cNvPr id="729" name="Google Shape;729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67" y="95149"/>
            <a:ext cx="10673668" cy="615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6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GLOBAL AND LOCAL CONTEXT</a:t>
            </a:r>
            <a:endParaRPr/>
          </a:p>
        </p:txBody>
      </p:sp>
      <p:sp>
        <p:nvSpPr>
          <p:cNvPr id="735" name="Google Shape;735;p56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Given a sequence of words s – which in this case is a sentence s -  and a document d in which it occurs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Assign scores to sequences that end with target word as different from those where the last word is not the target word</a:t>
            </a:r>
            <a:endParaRPr/>
          </a:p>
          <a:p>
            <a:pPr indent="-1143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36" name="Google Shape;736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4619" y="3741038"/>
            <a:ext cx="3096361" cy="58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139" y="4459673"/>
            <a:ext cx="4974481" cy="1030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56"/>
          <p:cNvSpPr txBox="1"/>
          <p:nvPr/>
        </p:nvSpPr>
        <p:spPr>
          <a:xfrm>
            <a:off x="1911379" y="5599860"/>
            <a:ext cx="14414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Earlier model</a:t>
            </a:r>
            <a:endParaRPr/>
          </a:p>
        </p:txBody>
      </p:sp>
      <p:pic>
        <p:nvPicPr>
          <p:cNvPr id="739" name="Google Shape;73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5382" y="4427873"/>
            <a:ext cx="4568401" cy="109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1022" y="3356142"/>
            <a:ext cx="2690280" cy="101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6"/>
          <p:cNvSpPr txBox="1"/>
          <p:nvPr/>
        </p:nvSpPr>
        <p:spPr>
          <a:xfrm>
            <a:off x="7866026" y="5599860"/>
            <a:ext cx="23606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Addition to new model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57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COMBINING GLOBAL AND LOCAL CONTEXT</a:t>
            </a:r>
            <a:endParaRPr/>
          </a:p>
        </p:txBody>
      </p:sp>
      <p:pic>
        <p:nvPicPr>
          <p:cNvPr id="747" name="Google Shape;74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799" y="1955174"/>
            <a:ext cx="10897931" cy="3938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8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MULTIPLE REPRESENTATION</a:t>
            </a:r>
            <a:endParaRPr/>
          </a:p>
        </p:txBody>
      </p:sp>
      <p:sp>
        <p:nvSpPr>
          <p:cNvPr id="753" name="Google Shape;753;p58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Use learnt embeddings for single prototype to represent context windows of fixed size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Gather all fixed context windows for a learnt word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Experiment with context of -5 and + 5 words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Each context is represented by a weighted average of all words appearing in the context window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Cluster the resulting vectors using any clustering algorithm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Learn a representation for each context</a:t>
            </a:r>
            <a:endParaRPr/>
          </a:p>
          <a:p>
            <a:pPr indent="-101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9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759" name="Google Shape;75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1626" y="1909443"/>
            <a:ext cx="5888161" cy="283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71443" y="3203157"/>
            <a:ext cx="5212213" cy="2843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7168" y="1909443"/>
            <a:ext cx="4469106" cy="11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59"/>
          <p:cNvSpPr txBox="1"/>
          <p:nvPr/>
        </p:nvSpPr>
        <p:spPr>
          <a:xfrm>
            <a:off x="9688009" y="1853754"/>
            <a:ext cx="1874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To decide context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0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PAPERS - REFERENCES</a:t>
            </a:r>
            <a:endParaRPr/>
          </a:p>
        </p:txBody>
      </p:sp>
      <p:sp>
        <p:nvSpPr>
          <p:cNvPr id="768" name="Google Shape;768;p60"/>
          <p:cNvSpPr txBox="1"/>
          <p:nvPr>
            <p:ph idx="1" type="body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1. Y. Bengio, R. Ducharme, P. Vincent. A neural probabilistic language model. Journal of Machine Learning Research, 3:1137-1155, 2003.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F Morin,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Y Bengio </a:t>
            </a:r>
            <a:r>
              <a:rPr lang="en-US" u="sng"/>
              <a:t>; </a:t>
            </a:r>
            <a:r>
              <a:rPr lang="en-US"/>
              <a:t>Hierarchical probabilistic neural network language model. - Aistats, 2005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T Mikolov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I Sutskever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6"/>
              </a:rPr>
              <a:t>K Chen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7"/>
              </a:rPr>
              <a:t>GS Corrado </a:t>
            </a:r>
            <a:r>
              <a:rPr lang="en-US" u="sng"/>
              <a:t>: </a:t>
            </a:r>
            <a:r>
              <a:rPr lang="en-US" u="sng">
                <a:solidFill>
                  <a:schemeClr val="hlink"/>
                </a:solidFill>
                <a:hlinkClick r:id="rId8"/>
              </a:rPr>
              <a:t>Distributed representations of words and phrases and their compositionality</a:t>
            </a:r>
            <a:r>
              <a:rPr lang="en-US"/>
              <a:t>, NIPS 2013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Jeffrey Pennington, Richard Socher, Christopher D. Manning: GloVe: Global Vectors for Word RepresentationPennington,  </a:t>
            </a:r>
            <a:r>
              <a:rPr i="1" lang="en-US"/>
              <a:t>Proceedings of the 2014 conference on empirical methods in natural language processing (EMNLP)</a:t>
            </a:r>
            <a:r>
              <a:rPr lang="en-US"/>
              <a:t>. 2014.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Huang, Eric H., et al. "Improving word representations via global context and multiple word prototypes." </a:t>
            </a:r>
            <a:r>
              <a:rPr i="1" lang="en-US"/>
              <a:t>Proceedings of the 50th Annual Meeting of the Association for Computational Linguistics: Long Papers-Volume 1</a:t>
            </a:r>
            <a:r>
              <a:rPr lang="en-US"/>
              <a:t>. Association for Computational Linguistics, 2012</a:t>
            </a:r>
            <a:endParaRPr/>
          </a:p>
          <a:p>
            <a:pPr indent="-12065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1"/>
          <p:cNvSpPr txBox="1"/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</a:pPr>
            <a:r>
              <a:rPr lang="en-US"/>
              <a:t>TASK-SPECIFIC EMBEDDINGS</a:t>
            </a:r>
            <a:endParaRPr/>
          </a:p>
        </p:txBody>
      </p:sp>
      <p:sp>
        <p:nvSpPr>
          <p:cNvPr id="774" name="Google Shape;774;p61"/>
          <p:cNvSpPr txBox="1"/>
          <p:nvPr>
            <p:ph idx="1" type="subTitle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2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780" name="Google Shape;78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1579" y="1968372"/>
            <a:ext cx="9357360" cy="3949762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72"/>
          <p:cNvSpPr txBox="1"/>
          <p:nvPr/>
        </p:nvSpPr>
        <p:spPr>
          <a:xfrm>
            <a:off x="8034528" y="4328160"/>
            <a:ext cx="333746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Z</a:t>
            </a:r>
            <a:endParaRPr/>
          </a:p>
        </p:txBody>
      </p:sp>
      <p:sp>
        <p:nvSpPr>
          <p:cNvPr id="782" name="Google Shape;782;p72"/>
          <p:cNvSpPr txBox="1"/>
          <p:nvPr/>
        </p:nvSpPr>
        <p:spPr>
          <a:xfrm>
            <a:off x="8034528" y="3322745"/>
            <a:ext cx="303288" cy="46166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endParaRPr/>
          </a:p>
        </p:txBody>
      </p:sp>
      <p:sp>
        <p:nvSpPr>
          <p:cNvPr id="783" name="Google Shape;783;p72"/>
          <p:cNvSpPr txBox="1"/>
          <p:nvPr/>
        </p:nvSpPr>
        <p:spPr>
          <a:xfrm>
            <a:off x="4324407" y="2871330"/>
            <a:ext cx="6484532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Score for a correct window should be higher than a wrong window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3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789" name="Google Shape;789;p73"/>
          <p:cNvSpPr txBox="1"/>
          <p:nvPr>
            <p:ph idx="1" type="body"/>
          </p:nvPr>
        </p:nvSpPr>
        <p:spPr>
          <a:xfrm>
            <a:off x="575400" y="1853750"/>
            <a:ext cx="10479600" cy="3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Correct sample – [Museums in Paris are amazing], [shops in Jaipur sell Marble] 🡪 Score 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Incorrect sample – [There are museums in Paris], [a good book is exciting] 🡪 Score s</a:t>
            </a:r>
            <a:r>
              <a:rPr baseline="-25000" lang="en-US"/>
              <a:t>c</a:t>
            </a:r>
            <a:endParaRPr baseline="-25000"/>
          </a:p>
        </p:txBody>
      </p:sp>
      <p:pic>
        <p:nvPicPr>
          <p:cNvPr id="790" name="Google Shape;7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225" y="3730952"/>
            <a:ext cx="6198087" cy="1353081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73"/>
          <p:cNvSpPr txBox="1"/>
          <p:nvPr/>
        </p:nvSpPr>
        <p:spPr>
          <a:xfrm>
            <a:off x="1683227" y="3099292"/>
            <a:ext cx="80484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Objective – Make the score for a correct sample higher than that of a wrong sample</a:t>
            </a:r>
            <a:endParaRPr/>
          </a:p>
        </p:txBody>
      </p:sp>
      <p:sp>
        <p:nvSpPr>
          <p:cNvPr id="792" name="Google Shape;792;p73"/>
          <p:cNvSpPr txBox="1"/>
          <p:nvPr/>
        </p:nvSpPr>
        <p:spPr>
          <a:xfrm>
            <a:off x="7949184" y="4084320"/>
            <a:ext cx="29504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Score for a correct sample is 1 </a:t>
            </a:r>
            <a:endParaRPr/>
          </a:p>
        </p:txBody>
      </p:sp>
      <p:sp>
        <p:nvSpPr>
          <p:cNvPr id="793" name="Google Shape;793;p73"/>
          <p:cNvSpPr txBox="1"/>
          <p:nvPr/>
        </p:nvSpPr>
        <p:spPr>
          <a:xfrm>
            <a:off x="1683227" y="3653751"/>
            <a:ext cx="1018227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Minimize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4a2bb3c4_0_41"/>
          <p:cNvSpPr txBox="1"/>
          <p:nvPr>
            <p:ph type="title"/>
          </p:nvPr>
        </p:nvSpPr>
        <p:spPr>
          <a:xfrm>
            <a:off x="802386" y="363474"/>
            <a:ext cx="75441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</a:pPr>
            <a:r>
              <a:rPr lang="en-US"/>
              <a:t>Estimating probabilities from corpus</a:t>
            </a:r>
            <a:endParaRPr/>
          </a:p>
        </p:txBody>
      </p:sp>
      <p:sp>
        <p:nvSpPr>
          <p:cNvPr id="153" name="Google Shape;153;g1104a2bb3c4_0_41"/>
          <p:cNvSpPr txBox="1"/>
          <p:nvPr>
            <p:ph idx="1" type="body"/>
          </p:nvPr>
        </p:nvSpPr>
        <p:spPr>
          <a:xfrm>
            <a:off x="1249680" y="2171700"/>
            <a:ext cx="9601200" cy="44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Estimate from counts in corpus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…w</a:t>
            </a:r>
            <a:r>
              <a:rPr baseline="-25000" lang="en-US" sz="2400"/>
              <a:t>n</a:t>
            </a:r>
            <a:r>
              <a:rPr lang="en-US" sz="2400"/>
              <a:t>) = Count_of 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</a:t>
            </a:r>
            <a:r>
              <a:rPr lang="en-US" sz="2400"/>
              <a:t>) / Count_of (w</a:t>
            </a:r>
            <a:r>
              <a:rPr baseline="-25000" lang="en-US" sz="2400"/>
              <a:t>1</a:t>
            </a:r>
            <a:r>
              <a:rPr lang="en-US" sz="2400"/>
              <a:t>w</a:t>
            </a:r>
            <a:r>
              <a:rPr baseline="-25000" lang="en-US" sz="2400"/>
              <a:t>2</a:t>
            </a:r>
            <a:r>
              <a:rPr lang="en-US" sz="2400"/>
              <a:t>w</a:t>
            </a:r>
            <a:r>
              <a:rPr baseline="-25000" lang="en-US" sz="2400"/>
              <a:t>3</a:t>
            </a:r>
            <a:r>
              <a:rPr lang="en-US" sz="2400"/>
              <a:t>…w</a:t>
            </a:r>
            <a:r>
              <a:rPr baseline="-25000" lang="en-US" sz="2400"/>
              <a:t>n-1</a:t>
            </a:r>
            <a:r>
              <a:rPr lang="en-US" sz="2400"/>
              <a:t>) 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2400"/>
              <a:t>P(its water is so transparent that the) = </a:t>
            </a:r>
            <a:endParaRPr/>
          </a:p>
        </p:txBody>
      </p:sp>
      <p:pic>
        <p:nvPicPr>
          <p:cNvPr id="154" name="Google Shape;154;g1104a2bb3c4_0_41"/>
          <p:cNvPicPr preferRelativeResize="0"/>
          <p:nvPr/>
        </p:nvPicPr>
        <p:blipFill rotWithShape="1">
          <a:blip r:embed="rId3">
            <a:alphaModFix/>
          </a:blip>
          <a:srcRect b="45926" l="25834" r="31884" t="35184"/>
          <a:stretch/>
        </p:blipFill>
        <p:spPr>
          <a:xfrm>
            <a:off x="1906905" y="4162425"/>
            <a:ext cx="7732397" cy="1943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104a2bb3c4_0_41"/>
          <p:cNvSpPr txBox="1"/>
          <p:nvPr/>
        </p:nvSpPr>
        <p:spPr>
          <a:xfrm>
            <a:off x="8543006" y="5133975"/>
            <a:ext cx="3309300" cy="677100"/>
          </a:xfrm>
          <a:prstGeom prst="rect">
            <a:avLst/>
          </a:prstGeom>
          <a:gradFill>
            <a:gsLst>
              <a:gs pos="0">
                <a:srgbClr val="E692A1"/>
              </a:gs>
              <a:gs pos="50000">
                <a:srgbClr val="E67D90"/>
              </a:gs>
              <a:gs pos="100000">
                <a:srgbClr val="D0697B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Impossible to get enough data </a:t>
            </a:r>
            <a:endParaRPr sz="1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4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TRAINING WITH BACK PROPAGATION</a:t>
            </a:r>
            <a:endParaRPr/>
          </a:p>
        </p:txBody>
      </p:sp>
      <p:pic>
        <p:nvPicPr>
          <p:cNvPr id="799" name="Google Shape;799;p74"/>
          <p:cNvPicPr preferRelativeResize="0"/>
          <p:nvPr/>
        </p:nvPicPr>
        <p:blipFill rotWithShape="1">
          <a:blip r:embed="rId3">
            <a:alphaModFix/>
          </a:blip>
          <a:srcRect b="54906" l="0" r="0" t="12188"/>
          <a:stretch/>
        </p:blipFill>
        <p:spPr>
          <a:xfrm>
            <a:off x="1451579" y="2356104"/>
            <a:ext cx="9789445" cy="214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5"/>
          <p:cNvSpPr txBox="1"/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/>
              <a:t>MULTITASK LEARNING</a:t>
            </a:r>
            <a:endParaRPr/>
          </a:p>
        </p:txBody>
      </p:sp>
      <p:pic>
        <p:nvPicPr>
          <p:cNvPr id="805" name="Google Shape;805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5504" y="1943994"/>
            <a:ext cx="10180320" cy="481647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5"/>
          <p:cNvSpPr txBox="1"/>
          <p:nvPr/>
        </p:nvSpPr>
        <p:spPr>
          <a:xfrm>
            <a:off x="4207997" y="4852416"/>
            <a:ext cx="4495333" cy="36933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Share Word Vectors and Hidden Layer weights</a:t>
            </a:r>
            <a:endParaRPr/>
          </a:p>
        </p:txBody>
      </p:sp>
      <p:pic>
        <p:nvPicPr>
          <p:cNvPr id="807" name="Google Shape;807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3871" y="3586776"/>
            <a:ext cx="9102625" cy="126564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ce822b9132_0_0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Cross-lingual word embeddings</a:t>
            </a:r>
            <a:endParaRPr/>
          </a:p>
        </p:txBody>
      </p:sp>
      <p:sp>
        <p:nvSpPr>
          <p:cNvPr id="813" name="Google Shape;813;gce822b9132_0_0"/>
          <p:cNvSpPr txBox="1"/>
          <p:nvPr/>
        </p:nvSpPr>
        <p:spPr>
          <a:xfrm>
            <a:off x="1507675" y="1943475"/>
            <a:ext cx="9491100" cy="3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Goal is to learn a shared embedding space between words in </a:t>
            </a:r>
            <a:r>
              <a:rPr i="1" lang="en-US" sz="2000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all</a:t>
            </a: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 languages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Why?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Equipped with such a vector space - it should be possible to 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models on data in any language</a:t>
            </a:r>
            <a:endParaRPr sz="2000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By projecting examples available in one language into this space - these models should be able to perform predictive operations in all other languages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3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ce822b9132_0_6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US" sz="2300">
                <a:solidFill>
                  <a:srgbClr val="090A0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300">
              <a:solidFill>
                <a:srgbClr val="090A0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/>
              <a:t>Types of Cross Lingual Embeddings</a:t>
            </a:r>
            <a:endParaRPr/>
          </a:p>
        </p:txBody>
      </p:sp>
      <p:sp>
        <p:nvSpPr>
          <p:cNvPr id="819" name="Google Shape;819;gce822b9132_0_6"/>
          <p:cNvSpPr txBox="1"/>
          <p:nvPr>
            <p:ph idx="1" type="body"/>
          </p:nvPr>
        </p:nvSpPr>
        <p:spPr>
          <a:xfrm>
            <a:off x="1451579" y="22279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Monolingual mapping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monolingual word embeddings on large monolingual corpora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Learn a linear mapping between monolingual representations in different languages to enable them to map unknown words from the source language to the target language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Pseudo-cross-lingual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Create a pseudo-cross-lingual corpus by mixing contexts of different languages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an off-the-shelf word embedding model on the created corpus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2" marL="13716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■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Intuition -  cross-lingual contexts will allow the learned representations to capture cross-lingual relations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480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55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ce822b9132_0_14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Types of Cross-lingual training (contd.)</a:t>
            </a:r>
            <a:endParaRPr/>
          </a:p>
        </p:txBody>
      </p:sp>
      <p:sp>
        <p:nvSpPr>
          <p:cNvPr id="825" name="Google Shape;825;gce822b9132_0_14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4168" lvl="0" marL="457200" marR="215900" rtl="0" algn="l">
              <a:lnSpc>
                <a:spcPct val="140000"/>
              </a:lnSpc>
              <a:spcBef>
                <a:spcPts val="80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Cross-lingual training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embeddings on a parallel corpus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Optimize a cross-lingual constraint between embeddings of different languages that encourages embeddings of similar words to be close to each other in a shared vector space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663"/>
              <a:buFont typeface="Georgia"/>
              <a:buChar char="❖"/>
            </a:pPr>
            <a:r>
              <a:rPr b="1" lang="en-US" sz="16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Joint optimization</a:t>
            </a: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Train models on parallel data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34168" lvl="1" marL="9144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3"/>
              <a:buChar char="➢"/>
            </a:pPr>
            <a:r>
              <a:rPr lang="en-US" sz="16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Jointly optimise a combination of monolingual and cross-lingual losses.</a:t>
            </a:r>
            <a:endParaRPr sz="16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ce822b9132_0_19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Parallel Data</a:t>
            </a:r>
            <a:endParaRPr/>
          </a:p>
        </p:txBody>
      </p:sp>
      <p:sp>
        <p:nvSpPr>
          <p:cNvPr id="831" name="Google Shape;831;gce822b9132_0_19"/>
          <p:cNvSpPr txBox="1"/>
          <p:nvPr>
            <p:ph idx="1" type="body"/>
          </p:nvPr>
        </p:nvSpPr>
        <p:spPr>
          <a:xfrm>
            <a:off x="1451579" y="2015732"/>
            <a:ext cx="9603300" cy="345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Word-aligned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parallel corpus with word alignments that is commonly used for machine translation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Sentence-aligned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parallel corpus without word alignments.  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Document-aligned data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corpus containing documents in different languages. The documents can be topic-aligned (e.g. Wikipedia) or label/class-aligned (e.g. sentiment analysis and multi-class classification datasets)</a:t>
            </a:r>
            <a:endParaRPr sz="1862">
              <a:solidFill>
                <a:srgbClr val="313B3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46868" lvl="0" marL="457200" marR="2159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13B3F"/>
              </a:buClr>
              <a:buSzPts val="1863"/>
              <a:buFont typeface="Georgia"/>
              <a:buAutoNum type="arabicPeriod"/>
            </a:pPr>
            <a:r>
              <a:rPr b="1" lang="en-US" sz="1862">
                <a:solidFill>
                  <a:srgbClr val="090A0B"/>
                </a:solidFill>
                <a:latin typeface="Georgia"/>
                <a:ea typeface="Georgia"/>
                <a:cs typeface="Georgia"/>
                <a:sym typeface="Georgia"/>
              </a:rPr>
              <a:t>Lexicon</a:t>
            </a:r>
            <a:r>
              <a:rPr lang="en-US" sz="1862">
                <a:solidFill>
                  <a:srgbClr val="313B3F"/>
                </a:solidFill>
                <a:latin typeface="Georgia"/>
                <a:ea typeface="Georgia"/>
                <a:cs typeface="Georgia"/>
                <a:sym typeface="Georgia"/>
              </a:rPr>
              <a:t>: A bilingual or cross-lingual dictionary with pairs of translations between words in different languages</a:t>
            </a:r>
            <a:endParaRPr sz="185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ce822b9132_0_25"/>
          <p:cNvSpPr txBox="1"/>
          <p:nvPr>
            <p:ph type="title"/>
          </p:nvPr>
        </p:nvSpPr>
        <p:spPr>
          <a:xfrm>
            <a:off x="1451575" y="625801"/>
            <a:ext cx="9603300" cy="116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Improving Vector Space Word Representations Using Multilingual Correlation - </a:t>
            </a:r>
            <a:r>
              <a:rPr lang="en-US" sz="1977"/>
              <a:t>Farouqi and Dyer, Proceedings of the 14th Conference of the European Chapter of the Association for Computational Linguistics, pages 462–471,2014</a:t>
            </a:r>
            <a:endParaRPr sz="1977"/>
          </a:p>
        </p:txBody>
      </p:sp>
      <p:pic>
        <p:nvPicPr>
          <p:cNvPr id="837" name="Google Shape;837;gce822b9132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213" y="3451325"/>
            <a:ext cx="7297575" cy="2423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ce822b9132_0_25"/>
          <p:cNvSpPr txBox="1"/>
          <p:nvPr/>
        </p:nvSpPr>
        <p:spPr>
          <a:xfrm>
            <a:off x="2323225" y="1999325"/>
            <a:ext cx="719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Gill Sans"/>
                <a:ea typeface="Gill Sans"/>
                <a:cs typeface="Gill Sans"/>
                <a:sym typeface="Gill Sans"/>
              </a:rPr>
              <a:t>Observation - If different words or phrases in one language often translate into a single word or phrase type in a second language, this is good evidence that they are synonymous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ce822b9132_0_37"/>
          <p:cNvSpPr txBox="1"/>
          <p:nvPr>
            <p:ph type="title"/>
          </p:nvPr>
        </p:nvSpPr>
        <p:spPr>
          <a:xfrm>
            <a:off x="1038300" y="1988149"/>
            <a:ext cx="4043700" cy="160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 individual vectors and align based on Co-occurrence</a:t>
            </a:r>
            <a:endParaRPr/>
          </a:p>
        </p:txBody>
      </p:sp>
      <p:pic>
        <p:nvPicPr>
          <p:cNvPr id="844" name="Google Shape;844;gce822b913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922" y="0"/>
            <a:ext cx="6318606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ce822b9132_0_37"/>
          <p:cNvSpPr txBox="1"/>
          <p:nvPr/>
        </p:nvSpPr>
        <p:spPr>
          <a:xfrm>
            <a:off x="7840900" y="1597225"/>
            <a:ext cx="15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Two vocabularies are not equal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6" name="Google Shape;846;gce822b9132_0_37"/>
          <p:cNvSpPr txBox="1"/>
          <p:nvPr/>
        </p:nvSpPr>
        <p:spPr>
          <a:xfrm rot="-1292763">
            <a:off x="7200293" y="427607"/>
            <a:ext cx="1574954" cy="400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Aligned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7" name="Google Shape;847;gce822b9132_0_37"/>
          <p:cNvSpPr txBox="1"/>
          <p:nvPr/>
        </p:nvSpPr>
        <p:spPr>
          <a:xfrm rot="-1292763">
            <a:off x="9262668" y="427607"/>
            <a:ext cx="1574954" cy="4002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Aligned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8" name="Google Shape;848;gce822b9132_0_37"/>
          <p:cNvSpPr txBox="1"/>
          <p:nvPr/>
        </p:nvSpPr>
        <p:spPr>
          <a:xfrm>
            <a:off x="7718050" y="5238425"/>
            <a:ext cx="207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Learn weights for maximal alignment</a:t>
            </a:r>
            <a:endParaRPr>
              <a:solidFill>
                <a:srgbClr val="FF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9" name="Google Shape;849;gce822b9132_0_37"/>
          <p:cNvSpPr txBox="1"/>
          <p:nvPr/>
        </p:nvSpPr>
        <p:spPr>
          <a:xfrm>
            <a:off x="7528175" y="5854025"/>
            <a:ext cx="254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Gill Sans"/>
                <a:ea typeface="Gill Sans"/>
                <a:cs typeface="Gill Sans"/>
                <a:sym typeface="Gill Sans"/>
              </a:rPr>
              <a:t>Canonical Correlation Analysis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ce822b9132_0_47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it works</a:t>
            </a:r>
            <a:endParaRPr/>
          </a:p>
        </p:txBody>
      </p:sp>
      <p:sp>
        <p:nvSpPr>
          <p:cNvPr id="855" name="Google Shape;855;gce822b9132_0_47"/>
          <p:cNvSpPr txBox="1"/>
          <p:nvPr>
            <p:ph idx="1" type="body"/>
          </p:nvPr>
        </p:nvSpPr>
        <p:spPr>
          <a:xfrm>
            <a:off x="1451576" y="2015725"/>
            <a:ext cx="6099000" cy="3450600"/>
          </a:xfrm>
          <a:prstGeom prst="rect">
            <a:avLst/>
          </a:prstGeom>
          <a:ln cap="flat" cmpd="sng" w="952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Let x and y be two corresponding vectors from Σ’ and Ω’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Let v and w be two projection directions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Two projected vectors are: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x’ = xv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y’ = yw  </a:t>
            </a:r>
            <a:endParaRPr/>
          </a:p>
        </p:txBody>
      </p:sp>
      <p:pic>
        <p:nvPicPr>
          <p:cNvPr id="856" name="Google Shape;856;gce822b9132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475" y="2088675"/>
            <a:ext cx="4336625" cy="31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104a2bb3c4_0_368"/>
          <p:cNvSpPr txBox="1"/>
          <p:nvPr>
            <p:ph type="title"/>
          </p:nvPr>
        </p:nvSpPr>
        <p:spPr>
          <a:xfrm>
            <a:off x="1451579" y="804519"/>
            <a:ext cx="9603300" cy="10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t/>
            </a:r>
            <a:endParaRPr/>
          </a:p>
        </p:txBody>
      </p:sp>
      <p:pic>
        <p:nvPicPr>
          <p:cNvPr id="862" name="Google Shape;862;g1104a2bb3c4_0_3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56" y="92597"/>
            <a:ext cx="998054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2020-03-04T09:12:58Z</dcterms:created>
  <dc:creator>Lipika  Dey</dc:creator>
</cp:coreProperties>
</file>